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8" r:id="rId2"/>
    <p:sldId id="259" r:id="rId3"/>
    <p:sldId id="292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32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27" r:id="rId32"/>
    <p:sldId id="289" r:id="rId33"/>
    <p:sldId id="290" r:id="rId34"/>
    <p:sldId id="291" r:id="rId35"/>
    <p:sldId id="32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19307B7-A99B-45A6-9AAB-91A1AEE234F1}">
          <p14:sldIdLst>
            <p14:sldId id="258"/>
            <p14:sldId id="259"/>
            <p14:sldId id="292"/>
            <p14:sldId id="260"/>
            <p14:sldId id="262"/>
            <p14:sldId id="263"/>
            <p14:sldId id="264"/>
            <p14:sldId id="265"/>
            <p14:sldId id="266"/>
            <p14:sldId id="267"/>
            <p14:sldId id="32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327"/>
            <p14:sldId id="289"/>
            <p14:sldId id="290"/>
            <p14:sldId id="291"/>
            <p14:sldId id="328"/>
          </p14:sldIdLst>
        </p14:section>
        <p14:section name="无标题节" id="{03947A84-9E7B-4F47-B28B-6E7E738F5EC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13">
          <p15:clr>
            <a:srgbClr val="A4A3A4"/>
          </p15:clr>
        </p15:guide>
        <p15:guide id="2" pos="3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6F7478"/>
    <a:srgbClr val="FFB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2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32" y="210"/>
      </p:cViewPr>
      <p:guideLst>
        <p:guide orient="horz" pos="2213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任意多边形 29"/>
          <p:cNvSpPr/>
          <p:nvPr>
            <p:custDataLst>
              <p:tags r:id="rId1"/>
            </p:custDataLst>
          </p:nvPr>
        </p:nvSpPr>
        <p:spPr bwMode="auto">
          <a:xfrm>
            <a:off x="139700" y="148590"/>
            <a:ext cx="788670" cy="683260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ker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42"/>
          <p:cNvSpPr txBox="1"/>
          <p:nvPr userDrawn="1"/>
        </p:nvSpPr>
        <p:spPr>
          <a:xfrm>
            <a:off x="928370" y="274955"/>
            <a:ext cx="432371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条例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出台的背景及意义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任意多边形 29"/>
          <p:cNvSpPr/>
          <p:nvPr>
            <p:custDataLst>
              <p:tags r:id="rId1"/>
            </p:custDataLst>
          </p:nvPr>
        </p:nvSpPr>
        <p:spPr bwMode="auto">
          <a:xfrm>
            <a:off x="114935" y="231140"/>
            <a:ext cx="788670" cy="683260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ker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743"/>
            <a:ext cx="12192000" cy="5152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任意多边形 29"/>
          <p:cNvSpPr/>
          <p:nvPr>
            <p:custDataLst>
              <p:tags r:id="rId1"/>
            </p:custDataLst>
          </p:nvPr>
        </p:nvSpPr>
        <p:spPr bwMode="auto">
          <a:xfrm>
            <a:off x="139700" y="148590"/>
            <a:ext cx="788670" cy="683260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ker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42"/>
          <p:cNvSpPr txBox="1"/>
          <p:nvPr userDrawn="1"/>
        </p:nvSpPr>
        <p:spPr>
          <a:xfrm>
            <a:off x="928370" y="274955"/>
            <a:ext cx="432371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条例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出台的背景及意义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任意多边形 29"/>
          <p:cNvSpPr/>
          <p:nvPr>
            <p:custDataLst>
              <p:tags r:id="rId1"/>
            </p:custDataLst>
          </p:nvPr>
        </p:nvSpPr>
        <p:spPr bwMode="auto">
          <a:xfrm>
            <a:off x="114935" y="231140"/>
            <a:ext cx="788670" cy="683260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pPr>
              <a:defRPr/>
            </a:pPr>
            <a:endParaRPr lang="zh-CN" altLang="en-US" ker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2743"/>
            <a:ext cx="12192000" cy="5152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7141" y="1957286"/>
            <a:ext cx="228326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zh-CN" sz="36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PA-矩形 4"/>
          <p:cNvSpPr/>
          <p:nvPr>
            <p:custDataLst>
              <p:tags r:id="rId1"/>
            </p:custDataLst>
          </p:nvPr>
        </p:nvSpPr>
        <p:spPr>
          <a:xfrm>
            <a:off x="1316858" y="2690063"/>
            <a:ext cx="10322824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中国共产党支部工作条例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4230613" y="4840754"/>
            <a:ext cx="269008" cy="272797"/>
          </a:xfrm>
          <a:custGeom>
            <a:avLst/>
            <a:gdLst>
              <a:gd name="T0" fmla="*/ 260 w 519"/>
              <a:gd name="T1" fmla="*/ 0 h 493"/>
              <a:gd name="T2" fmla="*/ 321 w 519"/>
              <a:gd name="T3" fmla="*/ 189 h 493"/>
              <a:gd name="T4" fmla="*/ 519 w 519"/>
              <a:gd name="T5" fmla="*/ 188 h 493"/>
              <a:gd name="T6" fmla="*/ 358 w 519"/>
              <a:gd name="T7" fmla="*/ 305 h 493"/>
              <a:gd name="T8" fmla="*/ 420 w 519"/>
              <a:gd name="T9" fmla="*/ 493 h 493"/>
              <a:gd name="T10" fmla="*/ 260 w 519"/>
              <a:gd name="T11" fmla="*/ 376 h 493"/>
              <a:gd name="T12" fmla="*/ 100 w 519"/>
              <a:gd name="T13" fmla="*/ 493 h 493"/>
              <a:gd name="T14" fmla="*/ 161 w 519"/>
              <a:gd name="T15" fmla="*/ 305 h 493"/>
              <a:gd name="T16" fmla="*/ 0 w 519"/>
              <a:gd name="T17" fmla="*/ 188 h 493"/>
              <a:gd name="T18" fmla="*/ 199 w 519"/>
              <a:gd name="T19" fmla="*/ 189 h 493"/>
              <a:gd name="T20" fmla="*/ 260 w 519"/>
              <a:gd name="T21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9" h="493">
                <a:moveTo>
                  <a:pt x="260" y="0"/>
                </a:moveTo>
                <a:lnTo>
                  <a:pt x="321" y="189"/>
                </a:lnTo>
                <a:lnTo>
                  <a:pt x="519" y="188"/>
                </a:lnTo>
                <a:lnTo>
                  <a:pt x="358" y="305"/>
                </a:lnTo>
                <a:lnTo>
                  <a:pt x="420" y="493"/>
                </a:lnTo>
                <a:lnTo>
                  <a:pt x="260" y="376"/>
                </a:lnTo>
                <a:lnTo>
                  <a:pt x="100" y="493"/>
                </a:lnTo>
                <a:lnTo>
                  <a:pt x="161" y="305"/>
                </a:lnTo>
                <a:lnTo>
                  <a:pt x="0" y="188"/>
                </a:lnTo>
                <a:lnTo>
                  <a:pt x="199" y="189"/>
                </a:lnTo>
                <a:lnTo>
                  <a:pt x="26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7680785" y="4840754"/>
            <a:ext cx="269008" cy="272797"/>
          </a:xfrm>
          <a:custGeom>
            <a:avLst/>
            <a:gdLst>
              <a:gd name="T0" fmla="*/ 260 w 519"/>
              <a:gd name="T1" fmla="*/ 0 h 493"/>
              <a:gd name="T2" fmla="*/ 321 w 519"/>
              <a:gd name="T3" fmla="*/ 189 h 493"/>
              <a:gd name="T4" fmla="*/ 519 w 519"/>
              <a:gd name="T5" fmla="*/ 188 h 493"/>
              <a:gd name="T6" fmla="*/ 358 w 519"/>
              <a:gd name="T7" fmla="*/ 305 h 493"/>
              <a:gd name="T8" fmla="*/ 420 w 519"/>
              <a:gd name="T9" fmla="*/ 493 h 493"/>
              <a:gd name="T10" fmla="*/ 260 w 519"/>
              <a:gd name="T11" fmla="*/ 376 h 493"/>
              <a:gd name="T12" fmla="*/ 100 w 519"/>
              <a:gd name="T13" fmla="*/ 493 h 493"/>
              <a:gd name="T14" fmla="*/ 161 w 519"/>
              <a:gd name="T15" fmla="*/ 305 h 493"/>
              <a:gd name="T16" fmla="*/ 0 w 519"/>
              <a:gd name="T17" fmla="*/ 188 h 493"/>
              <a:gd name="T18" fmla="*/ 199 w 519"/>
              <a:gd name="T19" fmla="*/ 189 h 493"/>
              <a:gd name="T20" fmla="*/ 260 w 519"/>
              <a:gd name="T21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9" h="493">
                <a:moveTo>
                  <a:pt x="260" y="0"/>
                </a:moveTo>
                <a:lnTo>
                  <a:pt x="321" y="189"/>
                </a:lnTo>
                <a:lnTo>
                  <a:pt x="519" y="188"/>
                </a:lnTo>
                <a:lnTo>
                  <a:pt x="358" y="305"/>
                </a:lnTo>
                <a:lnTo>
                  <a:pt x="420" y="493"/>
                </a:lnTo>
                <a:lnTo>
                  <a:pt x="260" y="376"/>
                </a:lnTo>
                <a:lnTo>
                  <a:pt x="100" y="493"/>
                </a:lnTo>
                <a:lnTo>
                  <a:pt x="161" y="305"/>
                </a:lnTo>
                <a:lnTo>
                  <a:pt x="0" y="188"/>
                </a:lnTo>
                <a:lnTo>
                  <a:pt x="199" y="189"/>
                </a:lnTo>
                <a:lnTo>
                  <a:pt x="26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29325" y="2005404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（试行）</a:t>
            </a:r>
          </a:p>
        </p:txBody>
      </p:sp>
      <p:sp>
        <p:nvSpPr>
          <p:cNvPr id="13" name="矩形: 圆角 12"/>
          <p:cNvSpPr/>
          <p:nvPr/>
        </p:nvSpPr>
        <p:spPr bwMode="auto">
          <a:xfrm>
            <a:off x="3376835" y="3885756"/>
            <a:ext cx="5438330" cy="38587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日审议，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日实施</a:t>
            </a:r>
          </a:p>
        </p:txBody>
      </p:sp>
      <p:pic>
        <p:nvPicPr>
          <p:cNvPr id="17" name="党建辉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78400" y="4831080"/>
            <a:ext cx="290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XXXXXX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00">
        <p:random/>
      </p:transition>
    </mc:Choice>
    <mc:Fallback xmlns="">
      <p:transition spd="slow" advTm="68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0" presetClass="entr" presetSubtype="0" decel="7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855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998" fill="hold">
                                              <p:stCondLst>
                                                <p:cond delay="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" dur="998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500000" y="500000"/>
                                          <p:to x="100000" y="100000"/>
                                        </p:animScale>
                                        <p:anim to="" calcmode="lin" valueType="num">
                                          <p:cBhvr>
                                            <p:cTn id="13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99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199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99"/>
                                </p:stCondLst>
                                <p:childTnLst>
                                  <p:par>
                                    <p:cTn id="3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7" grpId="0" animBg="1"/>
          <p:bldP spid="8" grpId="0" animBg="1"/>
          <p:bldP spid="11" grpId="0"/>
          <p:bldP spid="13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0" presetClass="entr" presetSubtype="0" decel="7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855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998" fill="hold">
                                              <p:stCondLst>
                                                <p:cond delay="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" dur="998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500000" y="500000"/>
                                          <p:to x="100000" y="100000"/>
                                        </p:animScale>
                                        <p:anim to="" calcmode="lin" valueType="num">
                                          <p:cBhvr>
                                            <p:cTn id="13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99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199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99"/>
                                </p:stCondLst>
                                <p:childTnLst>
                                  <p:par>
                                    <p:cTn id="3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7" grpId="0" animBg="1"/>
          <p:bldP spid="8" grpId="0" animBg="1"/>
          <p:bldP spid="11" grpId="0"/>
          <p:bldP spid="13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949325" y="381635"/>
            <a:ext cx="230695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第一章：总则</a:t>
            </a:r>
          </a:p>
        </p:txBody>
      </p:sp>
      <p:sp>
        <p:nvSpPr>
          <p:cNvPr id="7" name="矩形: 圆角 6"/>
          <p:cNvSpPr/>
          <p:nvPr/>
        </p:nvSpPr>
        <p:spPr bwMode="auto">
          <a:xfrm>
            <a:off x="4093029" y="1602508"/>
            <a:ext cx="3802742" cy="4830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党支部工作须遵循的原则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1843314" y="3135086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五条工作原则</a:t>
            </a:r>
          </a:p>
        </p:txBody>
      </p:sp>
      <p:sp>
        <p:nvSpPr>
          <p:cNvPr id="16" name="矩形 15"/>
          <p:cNvSpPr/>
          <p:nvPr/>
        </p:nvSpPr>
        <p:spPr>
          <a:xfrm>
            <a:off x="5103993" y="2392019"/>
            <a:ext cx="5583555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sz="1400" kern="0" dirty="0">
                <a:latin typeface="+mn-ea"/>
              </a:rPr>
              <a:t>坚持以马克思列宁主义、毛泽东思想、邓小平理论、“三个代表”重要思想、科学发展观、习近平新时代中国特色社会主义思想为指导。</a:t>
            </a:r>
            <a:r>
              <a:rPr lang="en-US" altLang="zh-CN" sz="1400" kern="0" dirty="0">
                <a:latin typeface="+mn-ea"/>
              </a:rPr>
              <a:t> </a:t>
            </a:r>
            <a:endParaRPr lang="zh-CN" altLang="zh-CN" sz="1400" kern="0" dirty="0">
              <a:latin typeface="+mn-ea"/>
            </a:endParaRPr>
          </a:p>
        </p:txBody>
      </p:sp>
      <p:sp>
        <p:nvSpPr>
          <p:cNvPr id="17" name="箭头: 五边形 16"/>
          <p:cNvSpPr/>
          <p:nvPr/>
        </p:nvSpPr>
        <p:spPr bwMode="auto">
          <a:xfrm>
            <a:off x="3985583" y="2482983"/>
            <a:ext cx="905731" cy="496505"/>
          </a:xfrm>
          <a:prstGeom prst="homePlate">
            <a:avLst>
              <a:gd name="adj" fmla="val 14948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原则一</a:t>
            </a:r>
          </a:p>
        </p:txBody>
      </p:sp>
      <p:sp>
        <p:nvSpPr>
          <p:cNvPr id="18" name="矩形 17"/>
          <p:cNvSpPr/>
          <p:nvPr/>
        </p:nvSpPr>
        <p:spPr>
          <a:xfrm>
            <a:off x="5103993" y="3171911"/>
            <a:ext cx="5583555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 kern="0" dirty="0">
                <a:latin typeface="+mn-ea"/>
              </a:rPr>
              <a:t>坚持把党的政治建设摆在首位，牢固树立“四个意识”，坚定“四个自信”，做到“四个服从”，维护核心、维护党中央权威和集中统一领导。 </a:t>
            </a:r>
          </a:p>
        </p:txBody>
      </p:sp>
      <p:sp>
        <p:nvSpPr>
          <p:cNvPr id="19" name="箭头: 五边形 18"/>
          <p:cNvSpPr/>
          <p:nvPr/>
        </p:nvSpPr>
        <p:spPr bwMode="auto">
          <a:xfrm>
            <a:off x="4004950" y="3189762"/>
            <a:ext cx="905731" cy="496505"/>
          </a:xfrm>
          <a:prstGeom prst="homePlate">
            <a:avLst>
              <a:gd name="adj" fmla="val 14948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原则二</a:t>
            </a:r>
          </a:p>
        </p:txBody>
      </p:sp>
      <p:sp>
        <p:nvSpPr>
          <p:cNvPr id="20" name="矩形 19"/>
          <p:cNvSpPr/>
          <p:nvPr/>
        </p:nvSpPr>
        <p:spPr>
          <a:xfrm>
            <a:off x="5103993" y="3957060"/>
            <a:ext cx="5583555" cy="334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 kern="0" dirty="0">
                <a:latin typeface="+mn-ea"/>
              </a:rPr>
              <a:t>坚持践行党的宗旨和群众路线。 </a:t>
            </a:r>
          </a:p>
        </p:txBody>
      </p:sp>
      <p:sp>
        <p:nvSpPr>
          <p:cNvPr id="22" name="箭头: 五边形 21"/>
          <p:cNvSpPr/>
          <p:nvPr/>
        </p:nvSpPr>
        <p:spPr bwMode="auto">
          <a:xfrm>
            <a:off x="3985583" y="3896541"/>
            <a:ext cx="905731" cy="496505"/>
          </a:xfrm>
          <a:prstGeom prst="homePlate">
            <a:avLst>
              <a:gd name="adj" fmla="val 14948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原则三</a:t>
            </a:r>
          </a:p>
        </p:txBody>
      </p:sp>
      <p:sp>
        <p:nvSpPr>
          <p:cNvPr id="23" name="矩形 22"/>
          <p:cNvSpPr/>
          <p:nvPr/>
        </p:nvSpPr>
        <p:spPr>
          <a:xfrm>
            <a:off x="5103993" y="4483677"/>
            <a:ext cx="5583555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 kern="0">
                <a:latin typeface="+mn-ea"/>
              </a:rPr>
              <a:t>坚持民主集中制，发扬党内民主，严肃党的纪律，提高解决自身问题的能力。 </a:t>
            </a:r>
          </a:p>
        </p:txBody>
      </p:sp>
      <p:sp>
        <p:nvSpPr>
          <p:cNvPr id="24" name="箭头: 五边形 23"/>
          <p:cNvSpPr/>
          <p:nvPr/>
        </p:nvSpPr>
        <p:spPr bwMode="auto">
          <a:xfrm>
            <a:off x="3985583" y="4603320"/>
            <a:ext cx="905731" cy="496505"/>
          </a:xfrm>
          <a:prstGeom prst="homePlate">
            <a:avLst>
              <a:gd name="adj" fmla="val 14948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原则四</a:t>
            </a:r>
          </a:p>
        </p:txBody>
      </p:sp>
      <p:sp>
        <p:nvSpPr>
          <p:cNvPr id="25" name="矩形 24"/>
          <p:cNvSpPr/>
          <p:nvPr/>
        </p:nvSpPr>
        <p:spPr>
          <a:xfrm>
            <a:off x="5103993" y="5263568"/>
            <a:ext cx="5583555" cy="587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400" kern="0">
                <a:latin typeface="+mn-ea"/>
              </a:rPr>
              <a:t>坚持围绕中心、服务大局，确保党的路线方针政策和决策部署贯彻落实。</a:t>
            </a:r>
          </a:p>
        </p:txBody>
      </p:sp>
      <p:sp>
        <p:nvSpPr>
          <p:cNvPr id="26" name="箭头: 五边形 25"/>
          <p:cNvSpPr/>
          <p:nvPr/>
        </p:nvSpPr>
        <p:spPr bwMode="auto">
          <a:xfrm>
            <a:off x="3985583" y="5310099"/>
            <a:ext cx="905731" cy="496505"/>
          </a:xfrm>
          <a:prstGeom prst="homePlate">
            <a:avLst>
              <a:gd name="adj" fmla="val 14948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原则五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000">
        <p:random/>
      </p:transition>
    </mc:Choice>
    <mc:Fallback xmlns="">
      <p:transition spd="slow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6" grpId="0"/>
      <p:bldP spid="17" grpId="0" animBg="1"/>
      <p:bldP spid="18" grpId="0"/>
      <p:bldP spid="19" grpId="0" animBg="1"/>
      <p:bldP spid="20" grpId="0"/>
      <p:bldP spid="22" grpId="0" animBg="1"/>
      <p:bldP spid="23" grpId="0"/>
      <p:bldP spid="24" grpId="0" animBg="1"/>
      <p:bldP spid="2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7420" y="1539240"/>
            <a:ext cx="42672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第二章</a:t>
            </a:r>
          </a:p>
        </p:txBody>
      </p:sp>
      <p:sp>
        <p:nvSpPr>
          <p:cNvPr id="2" name="PA-文本框 7"/>
          <p:cNvSpPr txBox="1"/>
          <p:nvPr>
            <p:custDataLst>
              <p:tags r:id="rId1"/>
            </p:custDataLst>
          </p:nvPr>
        </p:nvSpPr>
        <p:spPr>
          <a:xfrm>
            <a:off x="5159822" y="2469217"/>
            <a:ext cx="6885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spc="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逐章重点解读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94353" y="3453705"/>
            <a:ext cx="566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《</a:t>
            </a:r>
            <a:r>
              <a:rPr kumimoji="1"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中国共产党支部工作条例</a:t>
            </a:r>
            <a:r>
              <a:rPr kumimoji="1" lang="en-US" altLang="zh-CN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》</a:t>
            </a:r>
            <a:r>
              <a:rPr kumimoji="1"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（试行）</a:t>
            </a:r>
          </a:p>
        </p:txBody>
      </p:sp>
      <p:sp>
        <p:nvSpPr>
          <p:cNvPr id="17" name="文本框 5"/>
          <p:cNvSpPr txBox="1">
            <a:spLocks noChangeArrowheads="1"/>
          </p:cNvSpPr>
          <p:nvPr/>
        </p:nvSpPr>
        <p:spPr bwMode="auto">
          <a:xfrm>
            <a:off x="5446262" y="3965121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第一章：总则</a:t>
            </a:r>
          </a:p>
        </p:txBody>
      </p:sp>
      <p:sp>
        <p:nvSpPr>
          <p:cNvPr id="18" name="Freeform 21"/>
          <p:cNvSpPr>
            <a:spLocks noEditPoints="1"/>
          </p:cNvSpPr>
          <p:nvPr/>
        </p:nvSpPr>
        <p:spPr bwMode="auto">
          <a:xfrm>
            <a:off x="5246657" y="4039374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文本框 5"/>
          <p:cNvSpPr txBox="1">
            <a:spLocks noChangeArrowheads="1"/>
          </p:cNvSpPr>
          <p:nvPr/>
        </p:nvSpPr>
        <p:spPr bwMode="auto">
          <a:xfrm>
            <a:off x="9090215" y="3965121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第五章：组织生活</a:t>
            </a:r>
          </a:p>
        </p:txBody>
      </p:sp>
      <p:sp>
        <p:nvSpPr>
          <p:cNvPr id="20" name="Freeform 21"/>
          <p:cNvSpPr>
            <a:spLocks noEditPoints="1"/>
          </p:cNvSpPr>
          <p:nvPr/>
        </p:nvSpPr>
        <p:spPr bwMode="auto">
          <a:xfrm>
            <a:off x="8890610" y="4039374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5446262" y="4306315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第二章：组织设置</a:t>
            </a: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5246657" y="4380568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3" name="文本框 5"/>
          <p:cNvSpPr txBox="1">
            <a:spLocks noChangeArrowheads="1"/>
          </p:cNvSpPr>
          <p:nvPr/>
        </p:nvSpPr>
        <p:spPr bwMode="auto">
          <a:xfrm>
            <a:off x="9090215" y="4306315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第六章：党支部委员会建设</a:t>
            </a:r>
          </a:p>
        </p:txBody>
      </p:sp>
      <p:sp>
        <p:nvSpPr>
          <p:cNvPr id="24" name="Freeform 21"/>
          <p:cNvSpPr>
            <a:spLocks noEditPoints="1"/>
          </p:cNvSpPr>
          <p:nvPr/>
        </p:nvSpPr>
        <p:spPr bwMode="auto">
          <a:xfrm>
            <a:off x="8890610" y="4380568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文本框 5"/>
          <p:cNvSpPr txBox="1">
            <a:spLocks noChangeArrowheads="1"/>
          </p:cNvSpPr>
          <p:nvPr/>
        </p:nvSpPr>
        <p:spPr bwMode="auto">
          <a:xfrm>
            <a:off x="5446262" y="468845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第三章：基本任务</a:t>
            </a:r>
          </a:p>
        </p:txBody>
      </p:sp>
      <p:sp>
        <p:nvSpPr>
          <p:cNvPr id="26" name="Freeform 21"/>
          <p:cNvSpPr>
            <a:spLocks noEditPoints="1"/>
          </p:cNvSpPr>
          <p:nvPr/>
        </p:nvSpPr>
        <p:spPr bwMode="auto">
          <a:xfrm>
            <a:off x="5246657" y="4762705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7" name="文本框 5"/>
          <p:cNvSpPr txBox="1">
            <a:spLocks noChangeArrowheads="1"/>
          </p:cNvSpPr>
          <p:nvPr/>
        </p:nvSpPr>
        <p:spPr bwMode="auto">
          <a:xfrm>
            <a:off x="9090215" y="468845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第七章：领导保障</a:t>
            </a:r>
          </a:p>
        </p:txBody>
      </p:sp>
      <p:sp>
        <p:nvSpPr>
          <p:cNvPr id="28" name="Freeform 21"/>
          <p:cNvSpPr>
            <a:spLocks noEditPoints="1"/>
          </p:cNvSpPr>
          <p:nvPr/>
        </p:nvSpPr>
        <p:spPr bwMode="auto">
          <a:xfrm>
            <a:off x="8890610" y="4762705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9" name="文本框 5"/>
          <p:cNvSpPr txBox="1">
            <a:spLocks noChangeArrowheads="1"/>
          </p:cNvSpPr>
          <p:nvPr/>
        </p:nvSpPr>
        <p:spPr bwMode="auto">
          <a:xfrm>
            <a:off x="5446262" y="5029646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第四章：工作机制</a:t>
            </a:r>
          </a:p>
        </p:txBody>
      </p:sp>
      <p:sp>
        <p:nvSpPr>
          <p:cNvPr id="30" name="Freeform 21"/>
          <p:cNvSpPr>
            <a:spLocks noEditPoints="1"/>
          </p:cNvSpPr>
          <p:nvPr/>
        </p:nvSpPr>
        <p:spPr bwMode="auto">
          <a:xfrm>
            <a:off x="5246657" y="5103899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31" name="文本框 5"/>
          <p:cNvSpPr txBox="1">
            <a:spLocks noChangeArrowheads="1"/>
          </p:cNvSpPr>
          <p:nvPr/>
        </p:nvSpPr>
        <p:spPr bwMode="auto">
          <a:xfrm>
            <a:off x="9090215" y="5029646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第八章：附则</a:t>
            </a:r>
          </a:p>
        </p:txBody>
      </p:sp>
      <p:sp>
        <p:nvSpPr>
          <p:cNvPr id="32" name="Freeform 21"/>
          <p:cNvSpPr>
            <a:spLocks noEditPoints="1"/>
          </p:cNvSpPr>
          <p:nvPr/>
        </p:nvSpPr>
        <p:spPr bwMode="auto">
          <a:xfrm>
            <a:off x="8890610" y="5103899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  <p:bldP spid="17" grpId="1"/>
      <p:bldP spid="18" grpId="0" bldLvl="0" animBg="1"/>
      <p:bldP spid="19" grpId="0"/>
      <p:bldP spid="19" grpId="1"/>
      <p:bldP spid="20" grpId="0" bldLvl="0" animBg="1"/>
      <p:bldP spid="21" grpId="0"/>
      <p:bldP spid="21" grpId="1"/>
      <p:bldP spid="22" grpId="0" bldLvl="0" animBg="1"/>
      <p:bldP spid="23" grpId="0"/>
      <p:bldP spid="23" grpId="1"/>
      <p:bldP spid="24" grpId="0" bldLvl="0" animBg="1"/>
      <p:bldP spid="25" grpId="0"/>
      <p:bldP spid="25" grpId="1"/>
      <p:bldP spid="26" grpId="0" bldLvl="0" animBg="1"/>
      <p:bldP spid="27" grpId="0"/>
      <p:bldP spid="27" grpId="1"/>
      <p:bldP spid="28" grpId="0" bldLvl="0" animBg="1"/>
      <p:bldP spid="29" grpId="0"/>
      <p:bldP spid="29" grpId="1"/>
      <p:bldP spid="30" grpId="0" bldLvl="0" animBg="1"/>
      <p:bldP spid="31" grpId="0"/>
      <p:bldP spid="31" grpId="1"/>
      <p:bldP spid="3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007745" y="372110"/>
            <a:ext cx="296164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第二章：组织设置</a:t>
            </a:r>
          </a:p>
        </p:txBody>
      </p:sp>
      <p:sp>
        <p:nvSpPr>
          <p:cNvPr id="3" name="箭头: 五边形 2"/>
          <p:cNvSpPr/>
          <p:nvPr/>
        </p:nvSpPr>
        <p:spPr bwMode="auto">
          <a:xfrm>
            <a:off x="5053335" y="1489236"/>
            <a:ext cx="5892334" cy="446260"/>
          </a:xfrm>
          <a:prstGeom prst="homePlate">
            <a:avLst>
              <a:gd name="adj" fmla="val 2247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vert="horz" wrap="square" lIns="180000" tIns="0" rIns="0" bIns="0" numCol="1" anchor="ctr" anchorCtr="0" compatLnSpc="1"/>
          <a:lstStyle/>
          <a:p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一般以单位、区域为主，以单独组建为主要方式。</a:t>
            </a:r>
          </a:p>
        </p:txBody>
      </p:sp>
      <p:sp>
        <p:nvSpPr>
          <p:cNvPr id="4" name="箭头: 五边形 3"/>
          <p:cNvSpPr/>
          <p:nvPr/>
        </p:nvSpPr>
        <p:spPr bwMode="auto">
          <a:xfrm>
            <a:off x="5053335" y="2050710"/>
            <a:ext cx="5892334" cy="446260"/>
          </a:xfrm>
          <a:prstGeom prst="homePlate">
            <a:avLst>
              <a:gd name="adj" fmla="val 19417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正式党员</a:t>
            </a:r>
            <a:r>
              <a:rPr lang="en-US" altLang="zh-CN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人以上，不超过</a:t>
            </a:r>
            <a:r>
              <a:rPr lang="en-US" altLang="zh-CN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50</a:t>
            </a:r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人。</a:t>
            </a:r>
          </a:p>
        </p:txBody>
      </p:sp>
      <p:sp>
        <p:nvSpPr>
          <p:cNvPr id="5" name="箭头: 五边形 4"/>
          <p:cNvSpPr/>
          <p:nvPr/>
        </p:nvSpPr>
        <p:spPr bwMode="auto">
          <a:xfrm>
            <a:off x="5053335" y="2612183"/>
            <a:ext cx="5892334" cy="446260"/>
          </a:xfrm>
          <a:prstGeom prst="homePlate">
            <a:avLst>
              <a:gd name="adj" fmla="val 19417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正式党员不足</a:t>
            </a:r>
            <a:r>
              <a:rPr lang="en-US" altLang="zh-CN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3</a:t>
            </a:r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人，可就近成立联合党支部</a:t>
            </a:r>
          </a:p>
        </p:txBody>
      </p:sp>
      <p:sp>
        <p:nvSpPr>
          <p:cNvPr id="6" name="箭头: 五边形 5"/>
          <p:cNvSpPr/>
          <p:nvPr/>
        </p:nvSpPr>
        <p:spPr bwMode="auto">
          <a:xfrm>
            <a:off x="5053335" y="3173657"/>
            <a:ext cx="5892334" cy="446260"/>
          </a:xfrm>
          <a:prstGeom prst="homePlate">
            <a:avLst>
              <a:gd name="adj" fmla="val 16359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为期</a:t>
            </a:r>
            <a:r>
              <a:rPr lang="en-US" altLang="zh-CN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6</a:t>
            </a:r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个月以上的组织，符合条件应成立党支部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86225" y="5165627"/>
            <a:ext cx="30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defRPr sz="2000">
                <a:latin typeface="+mn-ea"/>
                <a:ea typeface="+mn-ea"/>
                <a:cs typeface="华文细黑" panose="02010600040101010101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有利于加强党的领导；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82103" y="2050276"/>
            <a:ext cx="2031326" cy="1261884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党支部的</a:t>
            </a:r>
            <a:endParaRPr lang="en-US" altLang="zh-CN" sz="3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设  立</a:t>
            </a:r>
          </a:p>
        </p:txBody>
      </p:sp>
      <p:sp>
        <p:nvSpPr>
          <p:cNvPr id="11" name="矩形: 圆角 10"/>
          <p:cNvSpPr/>
          <p:nvPr/>
        </p:nvSpPr>
        <p:spPr bwMode="auto">
          <a:xfrm>
            <a:off x="1182298" y="5162648"/>
            <a:ext cx="379576" cy="379576"/>
          </a:xfrm>
          <a:prstGeom prst="roundRect">
            <a:avLst>
              <a:gd name="adj" fmla="val 6366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71109" y="5165627"/>
            <a:ext cx="30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defRPr sz="2000">
                <a:latin typeface="+mn-ea"/>
                <a:ea typeface="+mn-ea"/>
                <a:cs typeface="华文细黑" panose="02010600040101010101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有利于加强党员管理；</a:t>
            </a:r>
          </a:p>
        </p:txBody>
      </p:sp>
      <p:sp>
        <p:nvSpPr>
          <p:cNvPr id="13" name="矩形: 圆角 12"/>
          <p:cNvSpPr/>
          <p:nvPr/>
        </p:nvSpPr>
        <p:spPr bwMode="auto">
          <a:xfrm>
            <a:off x="4567182" y="5162648"/>
            <a:ext cx="379576" cy="379576"/>
          </a:xfrm>
          <a:prstGeom prst="roundRect">
            <a:avLst>
              <a:gd name="adj" fmla="val 6366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n-ea"/>
              </a:rPr>
              <a:t>2</a:t>
            </a:r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91824" y="5165627"/>
            <a:ext cx="30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defRPr sz="2000">
                <a:latin typeface="+mn-ea"/>
                <a:ea typeface="+mn-ea"/>
                <a:cs typeface="华文细黑" panose="02010600040101010101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有利于服务群众。</a:t>
            </a:r>
          </a:p>
        </p:txBody>
      </p:sp>
      <p:sp>
        <p:nvSpPr>
          <p:cNvPr id="15" name="矩形: 圆角 14"/>
          <p:cNvSpPr/>
          <p:nvPr/>
        </p:nvSpPr>
        <p:spPr bwMode="auto">
          <a:xfrm>
            <a:off x="7887897" y="5162648"/>
            <a:ext cx="379576" cy="379576"/>
          </a:xfrm>
          <a:prstGeom prst="roundRect">
            <a:avLst>
              <a:gd name="adj" fmla="val 6366"/>
            </a:avLst>
          </a:prstGeom>
          <a:solidFill>
            <a:schemeClr val="accent1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n-ea"/>
              </a:rPr>
              <a:t>3</a:t>
            </a:r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7" name="矩形: 圆角 16"/>
          <p:cNvSpPr/>
          <p:nvPr/>
        </p:nvSpPr>
        <p:spPr bwMode="auto">
          <a:xfrm>
            <a:off x="1007688" y="4423815"/>
            <a:ext cx="2989340" cy="4812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+mj-ea"/>
                <a:ea typeface="+mj-ea"/>
                <a:cs typeface="+mn-ea"/>
              </a:rPr>
              <a:t>党组织设置的原则</a:t>
            </a:r>
          </a:p>
        </p:txBody>
      </p:sp>
      <p:sp>
        <p:nvSpPr>
          <p:cNvPr id="18" name="箭头: 五边形 17"/>
          <p:cNvSpPr/>
          <p:nvPr/>
        </p:nvSpPr>
        <p:spPr bwMode="auto">
          <a:xfrm>
            <a:off x="5053335" y="3719089"/>
            <a:ext cx="5892334" cy="446260"/>
          </a:xfrm>
          <a:prstGeom prst="homePlate">
            <a:avLst>
              <a:gd name="adj" fmla="val 2247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流动党员较多应成立流动党支部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200">
        <p:random/>
      </p:transition>
    </mc:Choice>
    <mc:Fallback xmlns="">
      <p:transition spd="slow" advTm="5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9" grpId="0" bldLvl="0" animBg="1"/>
      <p:bldP spid="11" grpId="0" animBg="1"/>
      <p:bldP spid="12" grpId="0"/>
      <p:bldP spid="13" grpId="0" animBg="1"/>
      <p:bldP spid="14" grpId="0"/>
      <p:bldP spid="15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097915" y="391160"/>
            <a:ext cx="370141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第二章：组织设置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964675" y="4763220"/>
            <a:ext cx="3521725" cy="798286"/>
            <a:chOff x="1964675" y="4763220"/>
            <a:chExt cx="3521725" cy="798286"/>
          </a:xfrm>
        </p:grpSpPr>
        <p:sp>
          <p:nvSpPr>
            <p:cNvPr id="3" name="箭头: 五边形 2"/>
            <p:cNvSpPr/>
            <p:nvPr/>
          </p:nvSpPr>
          <p:spPr>
            <a:xfrm>
              <a:off x="1964675" y="4763220"/>
              <a:ext cx="3521725" cy="798286"/>
            </a:xfrm>
            <a:prstGeom prst="homePlat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51752" y="4930656"/>
              <a:ext cx="23823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1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、向上级党委请示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61246" y="3859652"/>
            <a:ext cx="3521725" cy="798286"/>
            <a:chOff x="3561246" y="3859652"/>
            <a:chExt cx="3521725" cy="798286"/>
          </a:xfrm>
        </p:grpSpPr>
        <p:sp>
          <p:nvSpPr>
            <p:cNvPr id="5" name="箭头: 五边形 4"/>
            <p:cNvSpPr/>
            <p:nvPr/>
          </p:nvSpPr>
          <p:spPr>
            <a:xfrm>
              <a:off x="3561246" y="3859652"/>
              <a:ext cx="3521725" cy="798286"/>
            </a:xfrm>
            <a:prstGeom prst="homePlat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848323" y="4027088"/>
              <a:ext cx="23823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2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、投票产生支委会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57818" y="2956084"/>
            <a:ext cx="3521725" cy="798286"/>
            <a:chOff x="5157818" y="2956084"/>
            <a:chExt cx="3521725" cy="798286"/>
          </a:xfrm>
        </p:grpSpPr>
        <p:sp>
          <p:nvSpPr>
            <p:cNvPr id="7" name="箭头: 五边形 6"/>
            <p:cNvSpPr/>
            <p:nvPr/>
          </p:nvSpPr>
          <p:spPr>
            <a:xfrm>
              <a:off x="5157818" y="2956084"/>
              <a:ext cx="3521725" cy="798286"/>
            </a:xfrm>
            <a:prstGeom prst="homePlat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444895" y="3123520"/>
              <a:ext cx="31518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3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、向上级请示支委会组成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36675" y="2045833"/>
            <a:ext cx="3521725" cy="798286"/>
            <a:chOff x="6536675" y="2045833"/>
            <a:chExt cx="3521725" cy="798286"/>
          </a:xfrm>
        </p:grpSpPr>
        <p:sp>
          <p:nvSpPr>
            <p:cNvPr id="9" name="箭头: 五边形 8"/>
            <p:cNvSpPr/>
            <p:nvPr/>
          </p:nvSpPr>
          <p:spPr>
            <a:xfrm>
              <a:off x="6536675" y="2045833"/>
              <a:ext cx="3521725" cy="798286"/>
            </a:xfrm>
            <a:prstGeom prst="homePlat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823752" y="2213269"/>
              <a:ext cx="16129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4</a:t>
              </a:r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、上级批复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7370048" y="3921806"/>
            <a:ext cx="3675171" cy="2192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zh-CN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根据工作需要，上级党委可以直接作出在基层单位成立党支部的决定。</a:t>
            </a:r>
            <a:endParaRPr lang="en-US" altLang="zh-CN" b="1" kern="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342900" indent="-342900" algn="just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en-US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不再符合设立条件的党支部，上级党组织应当及时予以调整或者撒销。</a:t>
            </a:r>
            <a:endParaRPr lang="zh-CN" altLang="zh-CN" b="1" kern="0" dirty="0">
              <a:solidFill>
                <a:schemeClr val="accent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4" name="PA-组合 23"/>
          <p:cNvGrpSpPr/>
          <p:nvPr>
            <p:custDataLst>
              <p:tags r:id="rId1"/>
            </p:custDataLst>
          </p:nvPr>
        </p:nvGrpSpPr>
        <p:grpSpPr>
          <a:xfrm>
            <a:off x="1098173" y="1727200"/>
            <a:ext cx="2602970" cy="1381793"/>
            <a:chOff x="1098173" y="1727200"/>
            <a:chExt cx="2602970" cy="1381793"/>
          </a:xfrm>
        </p:grpSpPr>
        <p:sp>
          <p:nvSpPr>
            <p:cNvPr id="22" name="PA-圆角矩形标注 21"/>
            <p:cNvSpPr/>
            <p:nvPr>
              <p:custDataLst>
                <p:tags r:id="rId2"/>
              </p:custDataLst>
            </p:nvPr>
          </p:nvSpPr>
          <p:spPr>
            <a:xfrm>
              <a:off x="1098173" y="1727200"/>
              <a:ext cx="2602970" cy="1381793"/>
            </a:xfrm>
            <a:prstGeom prst="wedgeRoundRectCallout">
              <a:avLst>
                <a:gd name="adj1" fmla="val 72142"/>
                <a:gd name="adj2" fmla="val 58871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PA-矩形 19"/>
            <p:cNvSpPr/>
            <p:nvPr>
              <p:custDataLst>
                <p:tags r:id="rId3"/>
              </p:custDataLst>
            </p:nvPr>
          </p:nvSpPr>
          <p:spPr>
            <a:xfrm>
              <a:off x="1388903" y="2036675"/>
              <a:ext cx="199767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党支部的设立</a:t>
              </a:r>
            </a:p>
          </p:txBody>
        </p:sp>
        <p:sp>
          <p:nvSpPr>
            <p:cNvPr id="21" name="PA-矩形 20"/>
            <p:cNvSpPr/>
            <p:nvPr>
              <p:custDataLst>
                <p:tags r:id="rId4"/>
              </p:custDataLst>
            </p:nvPr>
          </p:nvSpPr>
          <p:spPr>
            <a:xfrm>
              <a:off x="1326558" y="2323660"/>
              <a:ext cx="19976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一般程序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324929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第二章：组织设置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5407" y="3965127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/>
            <a:r>
              <a:rPr lang="zh-CN" altLang="en-US" sz="3200" b="1" noProof="1">
                <a:latin typeface="思源黑体 CN Medium" panose="020B0600000000000000" pitchFamily="34" charset="-122"/>
                <a:ea typeface="思源黑体 CN Medium" panose="020B0600000000000000" pitchFamily="34" charset="-122"/>
                <a:cs typeface="华文细黑" panose="02010600040101010101" charset="-122"/>
              </a:rPr>
              <a:t>临时党支部设置</a:t>
            </a:r>
          </a:p>
        </p:txBody>
      </p:sp>
      <p:sp>
        <p:nvSpPr>
          <p:cNvPr id="4" name="任意多边形: 形状 3"/>
          <p:cNvSpPr/>
          <p:nvPr/>
        </p:nvSpPr>
        <p:spPr bwMode="auto">
          <a:xfrm>
            <a:off x="1302186" y="2313299"/>
            <a:ext cx="1743691" cy="1543412"/>
          </a:xfrm>
          <a:custGeom>
            <a:avLst/>
            <a:gdLst>
              <a:gd name="connsiteX0" fmla="*/ 851924 w 1743691"/>
              <a:gd name="connsiteY0" fmla="*/ 524380 h 1543412"/>
              <a:gd name="connsiteX1" fmla="*/ 947354 w 1743691"/>
              <a:gd name="connsiteY1" fmla="*/ 765080 h 1543412"/>
              <a:gd name="connsiteX2" fmla="*/ 827167 w 1743691"/>
              <a:gd name="connsiteY2" fmla="*/ 643601 h 1543412"/>
              <a:gd name="connsiteX3" fmla="*/ 871280 w 1743691"/>
              <a:gd name="connsiteY3" fmla="*/ 597087 h 1543412"/>
              <a:gd name="connsiteX4" fmla="*/ 845622 w 1743691"/>
              <a:gd name="connsiteY4" fmla="*/ 570894 h 1543412"/>
              <a:gd name="connsiteX5" fmla="*/ 788455 w 1743691"/>
              <a:gd name="connsiteY5" fmla="*/ 581281 h 1543412"/>
              <a:gd name="connsiteX6" fmla="*/ 698877 w 1743691"/>
              <a:gd name="connsiteY6" fmla="*/ 672503 h 1543412"/>
              <a:gd name="connsiteX7" fmla="*/ 749743 w 1743691"/>
              <a:gd name="connsiteY7" fmla="*/ 722630 h 1543412"/>
              <a:gd name="connsiteX8" fmla="*/ 782153 w 1743691"/>
              <a:gd name="connsiteY8" fmla="*/ 689212 h 1543412"/>
              <a:gd name="connsiteX9" fmla="*/ 901439 w 1743691"/>
              <a:gd name="connsiteY9" fmla="*/ 809788 h 1543412"/>
              <a:gd name="connsiteX10" fmla="*/ 701578 w 1743691"/>
              <a:gd name="connsiteY10" fmla="*/ 771402 h 1543412"/>
              <a:gd name="connsiteX11" fmla="*/ 675470 w 1743691"/>
              <a:gd name="connsiteY11" fmla="*/ 798046 h 1543412"/>
              <a:gd name="connsiteX12" fmla="*/ 702028 w 1743691"/>
              <a:gd name="connsiteY12" fmla="*/ 829206 h 1543412"/>
              <a:gd name="connsiteX13" fmla="*/ 670068 w 1743691"/>
              <a:gd name="connsiteY13" fmla="*/ 872559 h 1543412"/>
              <a:gd name="connsiteX14" fmla="*/ 706530 w 1743691"/>
              <a:gd name="connsiteY14" fmla="*/ 878881 h 1543412"/>
              <a:gd name="connsiteX15" fmla="*/ 721384 w 1743691"/>
              <a:gd name="connsiteY15" fmla="*/ 846818 h 1543412"/>
              <a:gd name="connsiteX16" fmla="*/ 948704 w 1743691"/>
              <a:gd name="connsiteY16" fmla="*/ 854495 h 1543412"/>
              <a:gd name="connsiteX17" fmla="*/ 982014 w 1743691"/>
              <a:gd name="connsiteY17" fmla="*/ 885655 h 1543412"/>
              <a:gd name="connsiteX18" fmla="*/ 1025227 w 1743691"/>
              <a:gd name="connsiteY18" fmla="*/ 844109 h 1543412"/>
              <a:gd name="connsiteX19" fmla="*/ 992817 w 1743691"/>
              <a:gd name="connsiteY19" fmla="*/ 810239 h 1543412"/>
              <a:gd name="connsiteX20" fmla="*/ 851924 w 1743691"/>
              <a:gd name="connsiteY20" fmla="*/ 524380 h 1543412"/>
              <a:gd name="connsiteX21" fmla="*/ 881635 w 1743691"/>
              <a:gd name="connsiteY21" fmla="*/ 292468 h 1543412"/>
              <a:gd name="connsiteX22" fmla="*/ 1486005 w 1743691"/>
              <a:gd name="connsiteY22" fmla="*/ 831415 h 1543412"/>
              <a:gd name="connsiteX23" fmla="*/ 1486005 w 1743691"/>
              <a:gd name="connsiteY23" fmla="*/ 1493968 h 1543412"/>
              <a:gd name="connsiteX24" fmla="*/ 1441420 w 1743691"/>
              <a:gd name="connsiteY24" fmla="*/ 1538468 h 1543412"/>
              <a:gd name="connsiteX25" fmla="*/ 1010435 w 1743691"/>
              <a:gd name="connsiteY25" fmla="*/ 1538468 h 1543412"/>
              <a:gd name="connsiteX26" fmla="*/ 1010435 w 1743691"/>
              <a:gd name="connsiteY26" fmla="*/ 1182468 h 1543412"/>
              <a:gd name="connsiteX27" fmla="*/ 946035 w 1743691"/>
              <a:gd name="connsiteY27" fmla="*/ 1123135 h 1543412"/>
              <a:gd name="connsiteX28" fmla="*/ 762742 w 1743691"/>
              <a:gd name="connsiteY28" fmla="*/ 1123135 h 1543412"/>
              <a:gd name="connsiteX29" fmla="*/ 713203 w 1743691"/>
              <a:gd name="connsiteY29" fmla="*/ 1182468 h 1543412"/>
              <a:gd name="connsiteX30" fmla="*/ 713203 w 1743691"/>
              <a:gd name="connsiteY30" fmla="*/ 1543412 h 1543412"/>
              <a:gd name="connsiteX31" fmla="*/ 272307 w 1743691"/>
              <a:gd name="connsiteY31" fmla="*/ 1543412 h 1543412"/>
              <a:gd name="connsiteX32" fmla="*/ 237632 w 1743691"/>
              <a:gd name="connsiteY32" fmla="*/ 1503857 h 1543412"/>
              <a:gd name="connsiteX33" fmla="*/ 237632 w 1743691"/>
              <a:gd name="connsiteY33" fmla="*/ 831415 h 1543412"/>
              <a:gd name="connsiteX34" fmla="*/ 1366978 w 1743691"/>
              <a:gd name="connsiteY34" fmla="*/ 178026 h 1543412"/>
              <a:gd name="connsiteX35" fmla="*/ 1535465 w 1743691"/>
              <a:gd name="connsiteY35" fmla="*/ 178026 h 1543412"/>
              <a:gd name="connsiteX36" fmla="*/ 1535465 w 1743691"/>
              <a:gd name="connsiteY36" fmla="*/ 529306 h 1543412"/>
              <a:gd name="connsiteX37" fmla="*/ 1366978 w 1743691"/>
              <a:gd name="connsiteY37" fmla="*/ 385826 h 1543412"/>
              <a:gd name="connsiteX38" fmla="*/ 886705 w 1743691"/>
              <a:gd name="connsiteY38" fmla="*/ 0 h 1543412"/>
              <a:gd name="connsiteX39" fmla="*/ 1743691 w 1743691"/>
              <a:gd name="connsiteY39" fmla="*/ 776701 h 1543412"/>
              <a:gd name="connsiteX40" fmla="*/ 1555451 w 1743691"/>
              <a:gd name="connsiteY40" fmla="*/ 776701 h 1543412"/>
              <a:gd name="connsiteX41" fmla="*/ 886705 w 1743691"/>
              <a:gd name="connsiteY41" fmla="*/ 178097 h 1543412"/>
              <a:gd name="connsiteX42" fmla="*/ 173379 w 1743691"/>
              <a:gd name="connsiteY42" fmla="*/ 781646 h 1543412"/>
              <a:gd name="connsiteX43" fmla="*/ 0 w 1743691"/>
              <a:gd name="connsiteY43" fmla="*/ 781646 h 154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43691" h="1543412">
                <a:moveTo>
                  <a:pt x="851924" y="524380"/>
                </a:moveTo>
                <a:cubicBezTo>
                  <a:pt x="955456" y="575862"/>
                  <a:pt x="991917" y="689212"/>
                  <a:pt x="947354" y="765080"/>
                </a:cubicBezTo>
                <a:lnTo>
                  <a:pt x="827167" y="643601"/>
                </a:lnTo>
                <a:lnTo>
                  <a:pt x="871280" y="597087"/>
                </a:lnTo>
                <a:lnTo>
                  <a:pt x="845622" y="570894"/>
                </a:lnTo>
                <a:cubicBezTo>
                  <a:pt x="821765" y="588506"/>
                  <a:pt x="801059" y="587603"/>
                  <a:pt x="788455" y="581281"/>
                </a:cubicBezTo>
                <a:lnTo>
                  <a:pt x="698877" y="672503"/>
                </a:lnTo>
                <a:lnTo>
                  <a:pt x="749743" y="722630"/>
                </a:lnTo>
                <a:lnTo>
                  <a:pt x="782153" y="689212"/>
                </a:lnTo>
                <a:lnTo>
                  <a:pt x="901439" y="809788"/>
                </a:lnTo>
                <a:cubicBezTo>
                  <a:pt x="819514" y="849528"/>
                  <a:pt x="756495" y="818819"/>
                  <a:pt x="701578" y="771402"/>
                </a:cubicBezTo>
                <a:lnTo>
                  <a:pt x="675470" y="798046"/>
                </a:lnTo>
                <a:cubicBezTo>
                  <a:pt x="684023" y="809336"/>
                  <a:pt x="692575" y="819723"/>
                  <a:pt x="702028" y="829206"/>
                </a:cubicBezTo>
                <a:cubicBezTo>
                  <a:pt x="678621" y="824239"/>
                  <a:pt x="655664" y="850431"/>
                  <a:pt x="670068" y="872559"/>
                </a:cubicBezTo>
                <a:cubicBezTo>
                  <a:pt x="678171" y="884752"/>
                  <a:pt x="693026" y="887913"/>
                  <a:pt x="706530" y="878881"/>
                </a:cubicBezTo>
                <a:cubicBezTo>
                  <a:pt x="717783" y="871656"/>
                  <a:pt x="724985" y="858108"/>
                  <a:pt x="721384" y="846818"/>
                </a:cubicBezTo>
                <a:cubicBezTo>
                  <a:pt x="783053" y="896042"/>
                  <a:pt x="862277" y="901461"/>
                  <a:pt x="948704" y="854495"/>
                </a:cubicBezTo>
                <a:lnTo>
                  <a:pt x="982014" y="885655"/>
                </a:lnTo>
                <a:lnTo>
                  <a:pt x="1025227" y="844109"/>
                </a:lnTo>
                <a:lnTo>
                  <a:pt x="992817" y="810239"/>
                </a:lnTo>
                <a:cubicBezTo>
                  <a:pt x="1086446" y="646762"/>
                  <a:pt x="954106" y="529348"/>
                  <a:pt x="851924" y="524380"/>
                </a:cubicBezTo>
                <a:close/>
                <a:moveTo>
                  <a:pt x="881635" y="292468"/>
                </a:moveTo>
                <a:lnTo>
                  <a:pt x="1486005" y="831415"/>
                </a:lnTo>
                <a:lnTo>
                  <a:pt x="1486005" y="1493968"/>
                </a:lnTo>
                <a:cubicBezTo>
                  <a:pt x="1486005" y="1493968"/>
                  <a:pt x="1490959" y="1538468"/>
                  <a:pt x="1441420" y="1538468"/>
                </a:cubicBezTo>
                <a:lnTo>
                  <a:pt x="1010435" y="1538468"/>
                </a:lnTo>
                <a:lnTo>
                  <a:pt x="1010435" y="1182468"/>
                </a:lnTo>
                <a:cubicBezTo>
                  <a:pt x="1010435" y="1182468"/>
                  <a:pt x="1015388" y="1123135"/>
                  <a:pt x="946035" y="1123135"/>
                </a:cubicBezTo>
                <a:lnTo>
                  <a:pt x="762742" y="1123135"/>
                </a:lnTo>
                <a:cubicBezTo>
                  <a:pt x="708249" y="1123135"/>
                  <a:pt x="713203" y="1182468"/>
                  <a:pt x="713203" y="1182468"/>
                </a:cubicBezTo>
                <a:lnTo>
                  <a:pt x="713203" y="1543412"/>
                </a:lnTo>
                <a:cubicBezTo>
                  <a:pt x="713203" y="1543412"/>
                  <a:pt x="321846" y="1543412"/>
                  <a:pt x="272307" y="1543412"/>
                </a:cubicBezTo>
                <a:cubicBezTo>
                  <a:pt x="237632" y="1543412"/>
                  <a:pt x="237632" y="1503857"/>
                  <a:pt x="237632" y="1503857"/>
                </a:cubicBezTo>
                <a:lnTo>
                  <a:pt x="237632" y="831415"/>
                </a:lnTo>
                <a:close/>
                <a:moveTo>
                  <a:pt x="1366978" y="178026"/>
                </a:moveTo>
                <a:lnTo>
                  <a:pt x="1535465" y="178026"/>
                </a:lnTo>
                <a:lnTo>
                  <a:pt x="1535465" y="529306"/>
                </a:lnTo>
                <a:lnTo>
                  <a:pt x="1366978" y="385826"/>
                </a:lnTo>
                <a:close/>
                <a:moveTo>
                  <a:pt x="886705" y="0"/>
                </a:moveTo>
                <a:lnTo>
                  <a:pt x="1743691" y="776701"/>
                </a:lnTo>
                <a:cubicBezTo>
                  <a:pt x="1743691" y="776701"/>
                  <a:pt x="1689202" y="875641"/>
                  <a:pt x="1555451" y="776701"/>
                </a:cubicBezTo>
                <a:lnTo>
                  <a:pt x="886705" y="178097"/>
                </a:lnTo>
                <a:lnTo>
                  <a:pt x="173379" y="781646"/>
                </a:lnTo>
                <a:cubicBezTo>
                  <a:pt x="54490" y="880589"/>
                  <a:pt x="0" y="781646"/>
                  <a:pt x="0" y="781646"/>
                </a:cubicBezTo>
                <a:close/>
              </a:path>
            </a:pathLst>
          </a:cu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noFill/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179712" y="1581794"/>
            <a:ext cx="483883" cy="483883"/>
          </a:xfrm>
          <a:prstGeom prst="ellipse">
            <a:avLst/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+mn-ea"/>
              </a:rPr>
              <a:t>1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4179712" y="2824816"/>
            <a:ext cx="483883" cy="483883"/>
          </a:xfrm>
          <a:prstGeom prst="ellipse">
            <a:avLst/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n-ea"/>
              </a:rPr>
              <a:t>2</a:t>
            </a:r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4179711" y="4944091"/>
            <a:ext cx="483883" cy="483883"/>
          </a:xfrm>
          <a:prstGeom prst="ellipse">
            <a:avLst/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  <a:ea typeface="+mj-ea"/>
                <a:cs typeface="+mn-ea"/>
              </a:rPr>
              <a:t>3</a:t>
            </a:r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12093" y="1924671"/>
            <a:ext cx="6193730" cy="78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ct val="130000"/>
              </a:lnSpc>
            </a:pPr>
            <a:r>
              <a:rPr lang="zh-CN" altLang="zh-CN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执行某项</a:t>
            </a:r>
            <a:r>
              <a:rPr lang="zh-CN" altLang="zh-CN" b="1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临时任务</a:t>
            </a:r>
            <a:r>
              <a:rPr lang="zh-CN" altLang="zh-CN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（时间在两年以内）</a:t>
            </a:r>
            <a:r>
              <a:rPr lang="zh-CN" altLang="en-US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党员组织关系不转接的，</a:t>
            </a: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经批准</a:t>
            </a:r>
            <a:r>
              <a:rPr lang="zh-CN" altLang="en-US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可以成立临时党支部。</a:t>
            </a:r>
            <a:endParaRPr lang="zh-CN" altLang="zh-CN" noProof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51532" y="3153606"/>
            <a:ext cx="6338281" cy="150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主要组织党员开展政治学习，教育、管理、监督党员；</a:t>
            </a:r>
            <a:endParaRPr lang="en-US" altLang="zh-CN" noProof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对入党积极分子进行教育培养等，一般不发展党员、处分处置党员；</a:t>
            </a:r>
            <a:endParaRPr lang="en-US" altLang="zh-CN" noProof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不收缴党费，不选举党代表大会代表和进行换届。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512093" y="5207568"/>
            <a:ext cx="6193730" cy="42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noProof="1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临时党支部书记一般由党员选举产生也可由上级党组织指定。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287780" y="400685"/>
            <a:ext cx="337439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第三章：基本任务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943429" y="2013348"/>
            <a:ext cx="2278742" cy="2457050"/>
            <a:chOff x="943429" y="2013348"/>
            <a:chExt cx="2278742" cy="2457050"/>
          </a:xfrm>
        </p:grpSpPr>
        <p:sp>
          <p:nvSpPr>
            <p:cNvPr id="4" name="矩形: 圆顶角 3"/>
            <p:cNvSpPr/>
            <p:nvPr/>
          </p:nvSpPr>
          <p:spPr>
            <a:xfrm>
              <a:off x="943429" y="2392144"/>
              <a:ext cx="2278742" cy="1036855"/>
            </a:xfrm>
            <a:prstGeom prst="round2Same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圆顶角 4"/>
            <p:cNvSpPr/>
            <p:nvPr/>
          </p:nvSpPr>
          <p:spPr>
            <a:xfrm flipV="1">
              <a:off x="943429" y="3428999"/>
              <a:ext cx="2278742" cy="1041399"/>
            </a:xfrm>
            <a:prstGeom prst="round2Same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41869" y="2013348"/>
              <a:ext cx="2180302" cy="2250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50000"/>
                </a:lnSpc>
              </a:pPr>
              <a:r>
                <a:rPr lang="zh-CN" altLang="zh-CN" sz="36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党支部的</a:t>
              </a:r>
              <a:endParaRPr lang="en-US" altLang="zh-CN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  <a:p>
              <a:pPr algn="ctr" fontAlgn="auto">
                <a:lnSpc>
                  <a:spcPct val="250000"/>
                </a:lnSpc>
              </a:pPr>
              <a:r>
                <a:rPr lang="zh-CN" altLang="en-US" sz="2400" b="1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八大</a:t>
              </a:r>
              <a:r>
                <a:rPr lang="zh-CN" altLang="zh-CN" sz="2400" b="1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基本任务</a:t>
              </a:r>
              <a:endParaRPr lang="zh-CN" altLang="en-US" sz="2400" b="1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64427" y="3138368"/>
            <a:ext cx="553587" cy="553587"/>
            <a:chOff x="3423048" y="3797564"/>
            <a:chExt cx="553587" cy="553587"/>
          </a:xfrm>
        </p:grpSpPr>
        <p:sp>
          <p:nvSpPr>
            <p:cNvPr id="8" name="椭圆 7"/>
            <p:cNvSpPr/>
            <p:nvPr/>
          </p:nvSpPr>
          <p:spPr>
            <a:xfrm>
              <a:off x="3423048" y="3797564"/>
              <a:ext cx="553587" cy="553587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V 形 8"/>
            <p:cNvSpPr/>
            <p:nvPr/>
          </p:nvSpPr>
          <p:spPr>
            <a:xfrm>
              <a:off x="3586144" y="3929348"/>
              <a:ext cx="290017" cy="29001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930555" y="1337648"/>
            <a:ext cx="3043451" cy="1054496"/>
            <a:chOff x="3930555" y="1337648"/>
            <a:chExt cx="3043451" cy="1054496"/>
          </a:xfrm>
        </p:grpSpPr>
        <p:grpSp>
          <p:nvGrpSpPr>
            <p:cNvPr id="51" name="组合 50"/>
            <p:cNvGrpSpPr/>
            <p:nvPr/>
          </p:nvGrpSpPr>
          <p:grpSpPr>
            <a:xfrm>
              <a:off x="3930555" y="1337648"/>
              <a:ext cx="3043451" cy="1054496"/>
              <a:chOff x="3930555" y="1596510"/>
              <a:chExt cx="3043451" cy="1054496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（一）宣贯方针政策</a:t>
                </a:r>
              </a:p>
            </p:txBody>
          </p:sp>
        </p:grpSp>
        <p:sp>
          <p:nvSpPr>
            <p:cNvPr id="73" name="矩形 72"/>
            <p:cNvSpPr/>
            <p:nvPr/>
          </p:nvSpPr>
          <p:spPr>
            <a:xfrm>
              <a:off x="4122922" y="1891136"/>
              <a:ext cx="27555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zh-CN" sz="1200" kern="0" dirty="0">
                  <a:latin typeface="+mn-ea"/>
                </a:rPr>
                <a:t>宣贯落实党的理论和路线方针政策</a:t>
              </a:r>
              <a:r>
                <a:rPr lang="zh-CN" altLang="en-US" sz="1200" kern="0" dirty="0">
                  <a:latin typeface="+mn-ea"/>
                </a:rPr>
                <a:t>等</a:t>
              </a:r>
              <a:endParaRPr lang="zh-CN" altLang="en-US" sz="1200" dirty="0">
                <a:latin typeface="+mn-ea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30555" y="2606386"/>
            <a:ext cx="3043451" cy="1054496"/>
            <a:chOff x="3930555" y="2606386"/>
            <a:chExt cx="3043451" cy="105449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30555" y="2606386"/>
              <a:ext cx="3043451" cy="1054496"/>
              <a:chOff x="3930555" y="1596510"/>
              <a:chExt cx="3043451" cy="105449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（二）组织学习理论</a:t>
                </a:r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4122922" y="3106545"/>
              <a:ext cx="27555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组织党员学习党的理论和专业文化，做好思想政治和意识形态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930555" y="3875124"/>
            <a:ext cx="3043451" cy="1054496"/>
            <a:chOff x="3930555" y="3875124"/>
            <a:chExt cx="3043451" cy="1054496"/>
          </a:xfrm>
        </p:grpSpPr>
        <p:grpSp>
          <p:nvGrpSpPr>
            <p:cNvPr id="55" name="组合 54"/>
            <p:cNvGrpSpPr/>
            <p:nvPr/>
          </p:nvGrpSpPr>
          <p:grpSpPr>
            <a:xfrm>
              <a:off x="3930555" y="3875124"/>
              <a:ext cx="3043451" cy="1054496"/>
              <a:chOff x="3930555" y="1596510"/>
              <a:chExt cx="3043451" cy="1054496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（三）教育管理党员</a:t>
                </a: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4122922" y="4379958"/>
              <a:ext cx="27555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对党员进行教育、管理、监督和服务，党费收缴、使用和管理。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874758" y="1337648"/>
            <a:ext cx="3043451" cy="1054496"/>
            <a:chOff x="7874758" y="1337648"/>
            <a:chExt cx="3043451" cy="1054496"/>
          </a:xfrm>
        </p:grpSpPr>
        <p:grpSp>
          <p:nvGrpSpPr>
            <p:cNvPr id="61" name="组合 60"/>
            <p:cNvGrpSpPr/>
            <p:nvPr/>
          </p:nvGrpSpPr>
          <p:grpSpPr>
            <a:xfrm>
              <a:off x="7874758" y="1337648"/>
              <a:ext cx="3043451" cy="1054496"/>
              <a:chOff x="3930555" y="1596510"/>
              <a:chExt cx="3043451" cy="105449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（五）培养发展党员</a:t>
                </a: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8003112" y="1891136"/>
              <a:ext cx="27555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发现、培养和推荐党员、群众中间的优秀人才。 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874758" y="2606386"/>
            <a:ext cx="3043451" cy="1054496"/>
            <a:chOff x="7874758" y="2606386"/>
            <a:chExt cx="3043451" cy="1054496"/>
          </a:xfrm>
        </p:grpSpPr>
        <p:grpSp>
          <p:nvGrpSpPr>
            <p:cNvPr id="64" name="组合 63"/>
            <p:cNvGrpSpPr/>
            <p:nvPr/>
          </p:nvGrpSpPr>
          <p:grpSpPr>
            <a:xfrm>
              <a:off x="7874758" y="2606386"/>
              <a:ext cx="3043451" cy="1054496"/>
              <a:chOff x="3930555" y="1596510"/>
              <a:chExt cx="3043451" cy="1054496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: 圆角 65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（六）监督党员干部</a:t>
                </a:r>
              </a:p>
            </p:txBody>
          </p:sp>
        </p:grpSp>
        <p:sp>
          <p:nvSpPr>
            <p:cNvPr id="77" name="矩形 76"/>
            <p:cNvSpPr/>
            <p:nvPr/>
          </p:nvSpPr>
          <p:spPr>
            <a:xfrm>
              <a:off x="8003112" y="3106545"/>
              <a:ext cx="27555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监督党员干部和其他任何工作人员严格遵守国家法律法规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874758" y="3875124"/>
            <a:ext cx="3043451" cy="1054496"/>
            <a:chOff x="7874758" y="3875124"/>
            <a:chExt cx="3043451" cy="1054496"/>
          </a:xfrm>
        </p:grpSpPr>
        <p:grpSp>
          <p:nvGrpSpPr>
            <p:cNvPr id="67" name="组合 66"/>
            <p:cNvGrpSpPr/>
            <p:nvPr/>
          </p:nvGrpSpPr>
          <p:grpSpPr>
            <a:xfrm>
              <a:off x="7874758" y="3875124"/>
              <a:ext cx="3043451" cy="1054496"/>
              <a:chOff x="3930555" y="1596510"/>
              <a:chExt cx="3043451" cy="1054496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: 圆角 68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（七）维护党的形象</a:t>
                </a: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7948520" y="4379958"/>
              <a:ext cx="29150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对党的建设提出意见建议，抵制不良倾向，坚决同各种违纪违法行为作斗争。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30555" y="5143863"/>
            <a:ext cx="3043451" cy="1054496"/>
            <a:chOff x="3930555" y="5143863"/>
            <a:chExt cx="3043451" cy="1054496"/>
          </a:xfrm>
        </p:grpSpPr>
        <p:grpSp>
          <p:nvGrpSpPr>
            <p:cNvPr id="58" name="组合 57"/>
            <p:cNvGrpSpPr/>
            <p:nvPr/>
          </p:nvGrpSpPr>
          <p:grpSpPr>
            <a:xfrm>
              <a:off x="3930555" y="5143863"/>
              <a:ext cx="3043451" cy="1054496"/>
              <a:chOff x="3930555" y="1596510"/>
              <a:chExt cx="3043451" cy="1054496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（四）联系宣传群众</a:t>
                </a:r>
              </a:p>
            </p:txBody>
          </p:sp>
        </p:grpSp>
        <p:sp>
          <p:nvSpPr>
            <p:cNvPr id="79" name="矩形 78"/>
            <p:cNvSpPr/>
            <p:nvPr/>
          </p:nvSpPr>
          <p:spPr>
            <a:xfrm>
              <a:off x="4122922" y="5620428"/>
              <a:ext cx="27555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联系群众、宣传群众、服务群众、教育群众，对接群团组织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874758" y="5143863"/>
            <a:ext cx="3043451" cy="1054496"/>
            <a:chOff x="7874758" y="5143863"/>
            <a:chExt cx="3043451" cy="1054496"/>
          </a:xfrm>
        </p:grpSpPr>
        <p:grpSp>
          <p:nvGrpSpPr>
            <p:cNvPr id="70" name="组合 69"/>
            <p:cNvGrpSpPr/>
            <p:nvPr/>
          </p:nvGrpSpPr>
          <p:grpSpPr>
            <a:xfrm>
              <a:off x="7874758" y="5143863"/>
              <a:ext cx="3043451" cy="1054496"/>
              <a:chOff x="3930555" y="1596510"/>
              <a:chExt cx="3043451" cy="1054496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3930555" y="1804929"/>
                <a:ext cx="3043451" cy="8460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4251277" y="1596510"/>
                <a:ext cx="2400300" cy="416838"/>
              </a:xfrm>
              <a:prstGeom prst="roundRect">
                <a:avLst/>
              </a:prstGeom>
              <a:solidFill>
                <a:schemeClr val="accent1"/>
              </a:solidFill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（八）进行党务公开</a:t>
                </a:r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8003112" y="5620428"/>
              <a:ext cx="27555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kern="0" dirty="0">
                  <a:latin typeface="+mn-ea"/>
                </a:rPr>
                <a:t>向党员、群众通报党的工作情况，公开党内有关事务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500">
        <p:random/>
      </p:transition>
    </mc:Choice>
    <mc:Fallback xmlns="">
      <p:transition spd="slow" advTm="5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92227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第三章：基本任务</a:t>
            </a:r>
          </a:p>
        </p:txBody>
      </p:sp>
      <p:sp>
        <p:nvSpPr>
          <p:cNvPr id="3" name="矩形 2"/>
          <p:cNvSpPr/>
          <p:nvPr/>
        </p:nvSpPr>
        <p:spPr>
          <a:xfrm>
            <a:off x="2173166" y="1515813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/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不同领域党支部结合实际，分别承担各自不同的</a:t>
            </a:r>
            <a:r>
              <a:rPr lang="zh-CN" altLang="en-US" sz="2400" b="1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重点任务</a:t>
            </a:r>
          </a:p>
        </p:txBody>
      </p:sp>
      <p:sp>
        <p:nvSpPr>
          <p:cNvPr id="4" name="矩形 3"/>
          <p:cNvSpPr/>
          <p:nvPr/>
        </p:nvSpPr>
        <p:spPr>
          <a:xfrm>
            <a:off x="2769595" y="2563165"/>
            <a:ext cx="6735786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zh-CN" sz="1400" kern="100" dirty="0">
                <a:latin typeface="+mn-ea"/>
                <a:cs typeface="Times New Roman" panose="02020603050405020304" pitchFamily="18" charset="0"/>
              </a:rPr>
              <a:t>带头认真贯彻落实上级纪委工作部署，组织开展签订党风廉政建设目标责任书，认真落实中央“八项规定”、狠刹“四风”，厉行勤俭节约，切实改进工作作风。</a:t>
            </a:r>
            <a:endParaRPr lang="zh-CN" altLang="en-US" sz="1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9596" y="2223647"/>
            <a:ext cx="2967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、村党支部的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22262" y="2220028"/>
            <a:ext cx="425385" cy="425385"/>
            <a:chOff x="-2398564" y="1384397"/>
            <a:chExt cx="1163321" cy="1163321"/>
          </a:xfrm>
        </p:grpSpPr>
        <p:sp>
          <p:nvSpPr>
            <p:cNvPr id="7" name="矩形: 圆角 6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 bwMode="auto">
          <a:xfrm>
            <a:off x="2368100" y="3279089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矩形 9"/>
          <p:cNvSpPr/>
          <p:nvPr/>
        </p:nvSpPr>
        <p:spPr>
          <a:xfrm>
            <a:off x="2769595" y="3734064"/>
            <a:ext cx="6735786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1400" kern="100">
                <a:latin typeface="+mn-ea"/>
                <a:cs typeface="Times New Roman" panose="02020603050405020304" pitchFamily="18" charset="0"/>
              </a:rPr>
              <a:t>全面领导隶属本社区的各类组织和各项工作，围绕巩固党在城市执政基础、增进群众福祉开展工作，领导基层社会治理，组织整合辖区资源，服务社区群众、维护和谐稳定、建设美好家园。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769596" y="3410067"/>
            <a:ext cx="3230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、社区党支部的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22262" y="3406448"/>
            <a:ext cx="425385" cy="425385"/>
            <a:chOff x="-2398564" y="1384397"/>
            <a:chExt cx="1163321" cy="1163321"/>
          </a:xfrm>
        </p:grpSpPr>
        <p:sp>
          <p:nvSpPr>
            <p:cNvPr id="13" name="矩形: 圆角 12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2368100" y="4680859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>
          <a:xfrm>
            <a:off x="2769595" y="5227448"/>
            <a:ext cx="6735786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1400" kern="100">
                <a:latin typeface="+mn-ea"/>
                <a:cs typeface="Times New Roman" panose="02020603050405020304" pitchFamily="18" charset="0"/>
              </a:rPr>
              <a:t>保证监督党和国家方针政策的贯彻执行，围绕企业生产经营开展工作，按规定参与企业重大问题的决策，服务改革发展、凝聚职工群众、建设企业文化，创造一流业绩。</a:t>
            </a:r>
          </a:p>
        </p:txBody>
      </p:sp>
      <p:sp>
        <p:nvSpPr>
          <p:cNvPr id="17" name="矩形 16"/>
          <p:cNvSpPr/>
          <p:nvPr/>
        </p:nvSpPr>
        <p:spPr>
          <a:xfrm>
            <a:off x="2769596" y="4823161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10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、国企和集体企业党支部的</a:t>
            </a:r>
            <a:r>
              <a:rPr lang="zh-CN" altLang="en-US" sz="2000" b="1" kern="1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322262" y="4819542"/>
            <a:ext cx="425385" cy="425385"/>
            <a:chOff x="-2398564" y="1384397"/>
            <a:chExt cx="1163321" cy="1163321"/>
          </a:xfrm>
        </p:grpSpPr>
        <p:sp>
          <p:nvSpPr>
            <p:cNvPr id="19" name="矩形: 圆角 18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 bwMode="auto">
          <a:xfrm>
            <a:off x="2368100" y="6102422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random/>
      </p:transition>
    </mc:Choice>
    <mc:Fallback xmlns="">
      <p:transition spd="slow" advTm="8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1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330644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第三章：基本任务</a:t>
            </a:r>
          </a:p>
        </p:txBody>
      </p:sp>
      <p:sp>
        <p:nvSpPr>
          <p:cNvPr id="3" name="矩形 2"/>
          <p:cNvSpPr/>
          <p:nvPr/>
        </p:nvSpPr>
        <p:spPr>
          <a:xfrm>
            <a:off x="2232486" y="1515813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/>
            <a:r>
              <a:rPr lang="zh-CN" altLang="en-US" sz="24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不同领域党支部结合实际，分别承担各自不同的</a:t>
            </a:r>
            <a:r>
              <a:rPr lang="zh-CN" altLang="en-US" sz="2400" b="1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重点任务</a:t>
            </a:r>
          </a:p>
        </p:txBody>
      </p:sp>
      <p:sp>
        <p:nvSpPr>
          <p:cNvPr id="4" name="矩形 3"/>
          <p:cNvSpPr/>
          <p:nvPr/>
        </p:nvSpPr>
        <p:spPr>
          <a:xfrm>
            <a:off x="2828915" y="2563165"/>
            <a:ext cx="6735786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kern="100" dirty="0">
                <a:latin typeface="+mn-ea"/>
                <a:cs typeface="Times New Roman" panose="02020603050405020304" pitchFamily="18" charset="0"/>
              </a:rPr>
              <a:t>保证监督党的教育方针贯彻落实，巩固马克思主义在高校意识形态领域的指导地位，加强思想政治引领，筑牢学生理想信念根基，落实立德树人根本任务，保证教学科研管理各项任务完成。 </a:t>
            </a:r>
          </a:p>
        </p:txBody>
      </p:sp>
      <p:sp>
        <p:nvSpPr>
          <p:cNvPr id="5" name="矩形 4"/>
          <p:cNvSpPr/>
          <p:nvPr/>
        </p:nvSpPr>
        <p:spPr>
          <a:xfrm>
            <a:off x="2828916" y="2223647"/>
            <a:ext cx="3493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、高校中党支部的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81582" y="2220028"/>
            <a:ext cx="425385" cy="425385"/>
            <a:chOff x="-2398564" y="1384397"/>
            <a:chExt cx="1163321" cy="1163321"/>
          </a:xfrm>
        </p:grpSpPr>
        <p:sp>
          <p:nvSpPr>
            <p:cNvPr id="7" name="矩形: 圆角 6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 bwMode="auto">
          <a:xfrm>
            <a:off x="2427420" y="3497457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矩形 9"/>
          <p:cNvSpPr/>
          <p:nvPr/>
        </p:nvSpPr>
        <p:spPr>
          <a:xfrm>
            <a:off x="2828915" y="3952432"/>
            <a:ext cx="6735786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kern="100" dirty="0">
                <a:latin typeface="+mn-ea"/>
                <a:cs typeface="Times New Roman" panose="02020603050405020304" pitchFamily="18" charset="0"/>
              </a:rPr>
              <a:t>引导和监督企业严格遵守国家法律法规，团结凝聚职工群众，依法维护各方合法权益，建设企业先进文化，促进企业健康发展。 </a:t>
            </a:r>
          </a:p>
        </p:txBody>
      </p:sp>
      <p:sp>
        <p:nvSpPr>
          <p:cNvPr id="11" name="矩形 10"/>
          <p:cNvSpPr/>
          <p:nvPr/>
        </p:nvSpPr>
        <p:spPr>
          <a:xfrm>
            <a:off x="2828916" y="3628435"/>
            <a:ext cx="5070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、非公有制经济组织中党支部的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81582" y="3624816"/>
            <a:ext cx="425385" cy="425385"/>
            <a:chOff x="-2398564" y="1384397"/>
            <a:chExt cx="1163321" cy="1163321"/>
          </a:xfrm>
        </p:grpSpPr>
        <p:sp>
          <p:nvSpPr>
            <p:cNvPr id="13" name="矩形: 圆角 12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2427420" y="4694507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>
          <a:xfrm>
            <a:off x="2828915" y="5241096"/>
            <a:ext cx="6735786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kern="100" dirty="0">
                <a:latin typeface="+mn-ea"/>
                <a:cs typeface="Times New Roman" panose="02020603050405020304" pitchFamily="18" charset="0"/>
              </a:rPr>
              <a:t>引导和监督社会组织依法执业、诚信从业，教育引导职工群众增强政治认同，引导和支持社会组织有序参与社会治理、提供公共服务、承担社会责任。</a:t>
            </a:r>
          </a:p>
        </p:txBody>
      </p:sp>
      <p:sp>
        <p:nvSpPr>
          <p:cNvPr id="17" name="矩形 16"/>
          <p:cNvSpPr/>
          <p:nvPr/>
        </p:nvSpPr>
        <p:spPr>
          <a:xfrm>
            <a:off x="2828916" y="4836809"/>
            <a:ext cx="4019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、社会组织中党支部的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381582" y="4833190"/>
            <a:ext cx="425385" cy="425385"/>
            <a:chOff x="-2398564" y="1384397"/>
            <a:chExt cx="1163321" cy="1163321"/>
          </a:xfrm>
        </p:grpSpPr>
        <p:sp>
          <p:nvSpPr>
            <p:cNvPr id="19" name="矩形: 圆角 18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 bwMode="auto">
          <a:xfrm>
            <a:off x="2427420" y="5952294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500">
        <p:random/>
      </p:transition>
    </mc:Choice>
    <mc:Fallback xmlns="">
      <p:transition spd="slow" advTm="7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1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592580" y="400685"/>
            <a:ext cx="311467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第三章：基本任务</a:t>
            </a:r>
          </a:p>
        </p:txBody>
      </p:sp>
      <p:sp>
        <p:nvSpPr>
          <p:cNvPr id="4" name="矩形 3"/>
          <p:cNvSpPr/>
          <p:nvPr/>
        </p:nvSpPr>
        <p:spPr>
          <a:xfrm>
            <a:off x="1425574" y="1826186"/>
            <a:ext cx="7008742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zh-CN" sz="1400" kern="100" dirty="0">
                <a:latin typeface="+mn-ea"/>
                <a:cs typeface="Times New Roman" panose="02020603050405020304" pitchFamily="18" charset="0"/>
              </a:rPr>
              <a:t>带头认真贯彻落实上级纪委工作部署，组织开展签订党风廉政建设目标责任书，认真落实中央“八项规定”、狠刹“四风”，厉行勤俭节约，切实改进工作作风。</a:t>
            </a:r>
            <a:endParaRPr lang="zh-CN" altLang="en-US" sz="14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25576" y="1486668"/>
            <a:ext cx="4019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、事业单位中党支部的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78242" y="1483049"/>
            <a:ext cx="425385" cy="425385"/>
            <a:chOff x="-2398564" y="1384397"/>
            <a:chExt cx="1163321" cy="1163321"/>
          </a:xfrm>
        </p:grpSpPr>
        <p:sp>
          <p:nvSpPr>
            <p:cNvPr id="7" name="矩形: 圆角 6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 bwMode="auto">
          <a:xfrm>
            <a:off x="1024080" y="2528462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矩形 9"/>
          <p:cNvSpPr/>
          <p:nvPr/>
        </p:nvSpPr>
        <p:spPr>
          <a:xfrm>
            <a:off x="1425574" y="2942493"/>
            <a:ext cx="7008742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1400" kern="100">
                <a:latin typeface="+mn-ea"/>
                <a:cs typeface="Times New Roman" panose="02020603050405020304" pitchFamily="18" charset="0"/>
              </a:rPr>
              <a:t>全面领导隶属本社区的各类组织和各项工作，围绕巩固党在城市执政基础、增进群众福祉开展工作，领导基层社会治理，组织整合辖区资源，服务社区群众、维护和谐稳定、建设美好家园。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425576" y="2618496"/>
            <a:ext cx="5070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、各级党和国家机关中党支部的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78242" y="2614877"/>
            <a:ext cx="425385" cy="425385"/>
            <a:chOff x="-2398564" y="1384397"/>
            <a:chExt cx="1163321" cy="1163321"/>
          </a:xfrm>
        </p:grpSpPr>
        <p:sp>
          <p:nvSpPr>
            <p:cNvPr id="13" name="矩形: 圆角 12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>
            <a:off x="1024080" y="3829707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矩形 15"/>
          <p:cNvSpPr/>
          <p:nvPr/>
        </p:nvSpPr>
        <p:spPr>
          <a:xfrm>
            <a:off x="1425574" y="4362648"/>
            <a:ext cx="7008742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en-US" sz="1400" kern="100">
                <a:latin typeface="+mn-ea"/>
                <a:cs typeface="Times New Roman" panose="02020603050405020304" pitchFamily="18" charset="0"/>
              </a:rPr>
              <a:t>保证监督党和国家方针政策的贯彻执行，围绕企业生产经营开展工作，按规定参与企业重大问题的决策，服务改革发展、凝聚职工群众、建设企业文化，创造一流业绩。</a:t>
            </a:r>
          </a:p>
        </p:txBody>
      </p:sp>
      <p:sp>
        <p:nvSpPr>
          <p:cNvPr id="17" name="矩形 16"/>
          <p:cNvSpPr/>
          <p:nvPr/>
        </p:nvSpPr>
        <p:spPr>
          <a:xfrm>
            <a:off x="1425576" y="3958361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、流动党员党支部的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78242" y="3954742"/>
            <a:ext cx="425385" cy="425385"/>
            <a:chOff x="-2398564" y="1384397"/>
            <a:chExt cx="1163321" cy="1163321"/>
          </a:xfrm>
        </p:grpSpPr>
        <p:sp>
          <p:nvSpPr>
            <p:cNvPr id="19" name="矩形: 圆角 18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 bwMode="auto">
          <a:xfrm>
            <a:off x="1024080" y="5005609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矩形 21"/>
          <p:cNvSpPr/>
          <p:nvPr/>
        </p:nvSpPr>
        <p:spPr>
          <a:xfrm>
            <a:off x="1425574" y="5513821"/>
            <a:ext cx="7008742" cy="592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kern="100" dirty="0">
                <a:latin typeface="+mj-ea"/>
                <a:cs typeface="Times New Roman" panose="02020603050405020304" pitchFamily="18" charset="0"/>
              </a:rPr>
              <a:t>宣传执行党的路线方针政策，根据党员实际情况，组织参加学习，开展党的组织生活，听取意见建议，引导他们结合自身实际发挥作用。</a:t>
            </a:r>
          </a:p>
        </p:txBody>
      </p:sp>
      <p:sp>
        <p:nvSpPr>
          <p:cNvPr id="23" name="矩形 22"/>
          <p:cNvSpPr/>
          <p:nvPr/>
        </p:nvSpPr>
        <p:spPr>
          <a:xfrm>
            <a:off x="1425576" y="5109534"/>
            <a:ext cx="4698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b="1" kern="1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、离退休干部职工党支部的</a:t>
            </a:r>
            <a:r>
              <a:rPr lang="zh-CN" altLang="en-US" sz="2000" b="1" kern="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Times New Roman" panose="02020603050405020304" pitchFamily="18" charset="0"/>
              </a:rPr>
              <a:t>重点任务</a:t>
            </a:r>
            <a:endParaRPr lang="zh-CN" altLang="en-US" sz="20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78242" y="5105915"/>
            <a:ext cx="425385" cy="425385"/>
            <a:chOff x="-2398564" y="1384397"/>
            <a:chExt cx="1163321" cy="1163321"/>
          </a:xfrm>
        </p:grpSpPr>
        <p:sp>
          <p:nvSpPr>
            <p:cNvPr id="25" name="矩形: 圆角 24"/>
            <p:cNvSpPr/>
            <p:nvPr/>
          </p:nvSpPr>
          <p:spPr bwMode="auto">
            <a:xfrm>
              <a:off x="-2398564" y="1384397"/>
              <a:ext cx="1163321" cy="1163321"/>
            </a:xfrm>
            <a:prstGeom prst="roundRect">
              <a:avLst>
                <a:gd name="adj" fmla="val 985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BC0000"/>
                </a:solidFill>
                <a:latin typeface="Arial" panose="020B0604020202020204"/>
                <a:ea typeface="思源黑体 CN Bold" panose="020B0800000000000000" pitchFamily="34" charset="-122"/>
                <a:cs typeface="+mn-ea"/>
              </a:endParaRPr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-2273208" y="1517447"/>
              <a:ext cx="1002707" cy="877708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 bwMode="auto">
          <a:xfrm>
            <a:off x="1024080" y="6225022"/>
            <a:ext cx="71372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41" y="1250419"/>
            <a:ext cx="3500833" cy="5168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random/>
      </p:transition>
    </mc:Choice>
    <mc:Fallback xmlns="">
      <p:transition spd="slow" advTm="8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  <p:bldP spid="16" grpId="0"/>
      <p:bldP spid="17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330898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第四章：工作机制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5659880" y="3543258"/>
            <a:ext cx="5762099" cy="2396143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1129" y="1604663"/>
            <a:ext cx="4754424" cy="3310824"/>
            <a:chOff x="-2691648" y="2996952"/>
            <a:chExt cx="4754424" cy="3310824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>
              <a:off x="-2691648" y="2996952"/>
              <a:ext cx="4754424" cy="3310824"/>
              <a:chOff x="-3220079" y="2856481"/>
              <a:chExt cx="5811286" cy="4046788"/>
            </a:xfrm>
            <a:grpFill/>
          </p:grpSpPr>
          <p:sp>
            <p:nvSpPr>
              <p:cNvPr id="9" name="矩形 8"/>
              <p:cNvSpPr/>
              <p:nvPr/>
            </p:nvSpPr>
            <p:spPr bwMode="auto">
              <a:xfrm>
                <a:off x="-2367992" y="2856481"/>
                <a:ext cx="4068455" cy="190802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Freeform 42"/>
              <p:cNvSpPr/>
              <p:nvPr/>
            </p:nvSpPr>
            <p:spPr bwMode="auto">
              <a:xfrm>
                <a:off x="-2845564" y="5729449"/>
                <a:ext cx="427300" cy="361949"/>
              </a:xfrm>
              <a:custGeom>
                <a:avLst/>
                <a:gdLst>
                  <a:gd name="T0" fmla="*/ 153 w 180"/>
                  <a:gd name="T1" fmla="*/ 152 h 152"/>
                  <a:gd name="T2" fmla="*/ 154 w 180"/>
                  <a:gd name="T3" fmla="*/ 152 h 152"/>
                  <a:gd name="T4" fmla="*/ 155 w 180"/>
                  <a:gd name="T5" fmla="*/ 152 h 152"/>
                  <a:gd name="T6" fmla="*/ 180 w 180"/>
                  <a:gd name="T7" fmla="*/ 90 h 152"/>
                  <a:gd name="T8" fmla="*/ 90 w 180"/>
                  <a:gd name="T9" fmla="*/ 0 h 152"/>
                  <a:gd name="T10" fmla="*/ 0 w 180"/>
                  <a:gd name="T11" fmla="*/ 90 h 152"/>
                  <a:gd name="T12" fmla="*/ 25 w 180"/>
                  <a:gd name="T13" fmla="*/ 152 h 152"/>
                  <a:gd name="T14" fmla="*/ 148 w 180"/>
                  <a:gd name="T15" fmla="*/ 152 h 152"/>
                  <a:gd name="T16" fmla="*/ 153 w 180"/>
                  <a:gd name="T1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52">
                    <a:moveTo>
                      <a:pt x="153" y="152"/>
                    </a:moveTo>
                    <a:cubicBezTo>
                      <a:pt x="153" y="152"/>
                      <a:pt x="153" y="152"/>
                      <a:pt x="154" y="152"/>
                    </a:cubicBezTo>
                    <a:cubicBezTo>
                      <a:pt x="154" y="152"/>
                      <a:pt x="155" y="152"/>
                      <a:pt x="155" y="152"/>
                    </a:cubicBezTo>
                    <a:cubicBezTo>
                      <a:pt x="171" y="136"/>
                      <a:pt x="180" y="114"/>
                      <a:pt x="180" y="90"/>
                    </a:cubicBezTo>
                    <a:cubicBezTo>
                      <a:pt x="180" y="40"/>
                      <a:pt x="140" y="0"/>
                      <a:pt x="90" y="0"/>
                    </a:cubicBezTo>
                    <a:cubicBezTo>
                      <a:pt x="41" y="0"/>
                      <a:pt x="0" y="40"/>
                      <a:pt x="0" y="90"/>
                    </a:cubicBezTo>
                    <a:cubicBezTo>
                      <a:pt x="0" y="114"/>
                      <a:pt x="10" y="136"/>
                      <a:pt x="25" y="152"/>
                    </a:cubicBezTo>
                    <a:cubicBezTo>
                      <a:pt x="148" y="152"/>
                      <a:pt x="148" y="152"/>
                      <a:pt x="148" y="152"/>
                    </a:cubicBezTo>
                    <a:cubicBezTo>
                      <a:pt x="150" y="152"/>
                      <a:pt x="151" y="152"/>
                      <a:pt x="153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43"/>
              <p:cNvSpPr/>
              <p:nvPr/>
            </p:nvSpPr>
            <p:spPr bwMode="auto">
              <a:xfrm>
                <a:off x="-3071781" y="6108991"/>
                <a:ext cx="814384" cy="208624"/>
              </a:xfrm>
              <a:custGeom>
                <a:avLst/>
                <a:gdLst>
                  <a:gd name="T0" fmla="*/ 318 w 343"/>
                  <a:gd name="T1" fmla="*/ 43 h 88"/>
                  <a:gd name="T2" fmla="*/ 275 w 343"/>
                  <a:gd name="T3" fmla="*/ 7 h 88"/>
                  <a:gd name="T4" fmla="*/ 249 w 343"/>
                  <a:gd name="T5" fmla="*/ 0 h 88"/>
                  <a:gd name="T6" fmla="*/ 243 w 343"/>
                  <a:gd name="T7" fmla="*/ 0 h 88"/>
                  <a:gd name="T8" fmla="*/ 99 w 343"/>
                  <a:gd name="T9" fmla="*/ 0 h 88"/>
                  <a:gd name="T10" fmla="*/ 94 w 343"/>
                  <a:gd name="T11" fmla="*/ 0 h 88"/>
                  <a:gd name="T12" fmla="*/ 68 w 343"/>
                  <a:gd name="T13" fmla="*/ 7 h 88"/>
                  <a:gd name="T14" fmla="*/ 5 w 343"/>
                  <a:gd name="T15" fmla="*/ 76 h 88"/>
                  <a:gd name="T16" fmla="*/ 0 w 343"/>
                  <a:gd name="T17" fmla="*/ 88 h 88"/>
                  <a:gd name="T18" fmla="*/ 343 w 343"/>
                  <a:gd name="T19" fmla="*/ 88 h 88"/>
                  <a:gd name="T20" fmla="*/ 318 w 343"/>
                  <a:gd name="T21" fmla="*/ 4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88">
                    <a:moveTo>
                      <a:pt x="318" y="43"/>
                    </a:moveTo>
                    <a:cubicBezTo>
                      <a:pt x="303" y="24"/>
                      <a:pt x="288" y="13"/>
                      <a:pt x="275" y="7"/>
                    </a:cubicBezTo>
                    <a:cubicBezTo>
                      <a:pt x="262" y="1"/>
                      <a:pt x="252" y="0"/>
                      <a:pt x="249" y="0"/>
                    </a:cubicBezTo>
                    <a:cubicBezTo>
                      <a:pt x="247" y="0"/>
                      <a:pt x="245" y="0"/>
                      <a:pt x="24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0"/>
                    </a:cubicBezTo>
                    <a:cubicBezTo>
                      <a:pt x="91" y="0"/>
                      <a:pt x="81" y="1"/>
                      <a:pt x="68" y="7"/>
                    </a:cubicBezTo>
                    <a:cubicBezTo>
                      <a:pt x="48" y="16"/>
                      <a:pt x="23" y="36"/>
                      <a:pt x="5" y="76"/>
                    </a:cubicBezTo>
                    <a:cubicBezTo>
                      <a:pt x="3" y="80"/>
                      <a:pt x="1" y="84"/>
                      <a:pt x="0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35" y="69"/>
                      <a:pt x="327" y="55"/>
                      <a:pt x="31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44"/>
              <p:cNvSpPr/>
              <p:nvPr/>
            </p:nvSpPr>
            <p:spPr bwMode="auto">
              <a:xfrm>
                <a:off x="-1918069" y="5729449"/>
                <a:ext cx="427300" cy="361949"/>
              </a:xfrm>
              <a:custGeom>
                <a:avLst/>
                <a:gdLst>
                  <a:gd name="T0" fmla="*/ 153 w 180"/>
                  <a:gd name="T1" fmla="*/ 152 h 152"/>
                  <a:gd name="T2" fmla="*/ 154 w 180"/>
                  <a:gd name="T3" fmla="*/ 152 h 152"/>
                  <a:gd name="T4" fmla="*/ 155 w 180"/>
                  <a:gd name="T5" fmla="*/ 152 h 152"/>
                  <a:gd name="T6" fmla="*/ 180 w 180"/>
                  <a:gd name="T7" fmla="*/ 90 h 152"/>
                  <a:gd name="T8" fmla="*/ 90 w 180"/>
                  <a:gd name="T9" fmla="*/ 0 h 152"/>
                  <a:gd name="T10" fmla="*/ 0 w 180"/>
                  <a:gd name="T11" fmla="*/ 90 h 152"/>
                  <a:gd name="T12" fmla="*/ 25 w 180"/>
                  <a:gd name="T13" fmla="*/ 152 h 152"/>
                  <a:gd name="T14" fmla="*/ 148 w 180"/>
                  <a:gd name="T15" fmla="*/ 152 h 152"/>
                  <a:gd name="T16" fmla="*/ 153 w 180"/>
                  <a:gd name="T1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52">
                    <a:moveTo>
                      <a:pt x="153" y="152"/>
                    </a:moveTo>
                    <a:cubicBezTo>
                      <a:pt x="153" y="152"/>
                      <a:pt x="153" y="152"/>
                      <a:pt x="154" y="152"/>
                    </a:cubicBezTo>
                    <a:cubicBezTo>
                      <a:pt x="154" y="152"/>
                      <a:pt x="155" y="152"/>
                      <a:pt x="155" y="152"/>
                    </a:cubicBezTo>
                    <a:cubicBezTo>
                      <a:pt x="171" y="136"/>
                      <a:pt x="180" y="114"/>
                      <a:pt x="180" y="90"/>
                    </a:cubicBezTo>
                    <a:cubicBezTo>
                      <a:pt x="180" y="40"/>
                      <a:pt x="140" y="0"/>
                      <a:pt x="90" y="0"/>
                    </a:cubicBezTo>
                    <a:cubicBezTo>
                      <a:pt x="41" y="0"/>
                      <a:pt x="0" y="40"/>
                      <a:pt x="0" y="90"/>
                    </a:cubicBezTo>
                    <a:cubicBezTo>
                      <a:pt x="0" y="114"/>
                      <a:pt x="10" y="136"/>
                      <a:pt x="25" y="152"/>
                    </a:cubicBezTo>
                    <a:cubicBezTo>
                      <a:pt x="148" y="152"/>
                      <a:pt x="148" y="152"/>
                      <a:pt x="148" y="152"/>
                    </a:cubicBezTo>
                    <a:cubicBezTo>
                      <a:pt x="150" y="152"/>
                      <a:pt x="151" y="152"/>
                      <a:pt x="153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45"/>
              <p:cNvSpPr/>
              <p:nvPr/>
            </p:nvSpPr>
            <p:spPr bwMode="auto">
              <a:xfrm>
                <a:off x="-2141775" y="6108991"/>
                <a:ext cx="811872" cy="208624"/>
              </a:xfrm>
              <a:custGeom>
                <a:avLst/>
                <a:gdLst>
                  <a:gd name="T0" fmla="*/ 318 w 343"/>
                  <a:gd name="T1" fmla="*/ 43 h 88"/>
                  <a:gd name="T2" fmla="*/ 275 w 343"/>
                  <a:gd name="T3" fmla="*/ 7 h 88"/>
                  <a:gd name="T4" fmla="*/ 249 w 343"/>
                  <a:gd name="T5" fmla="*/ 0 h 88"/>
                  <a:gd name="T6" fmla="*/ 243 w 343"/>
                  <a:gd name="T7" fmla="*/ 0 h 88"/>
                  <a:gd name="T8" fmla="*/ 99 w 343"/>
                  <a:gd name="T9" fmla="*/ 0 h 88"/>
                  <a:gd name="T10" fmla="*/ 94 w 343"/>
                  <a:gd name="T11" fmla="*/ 0 h 88"/>
                  <a:gd name="T12" fmla="*/ 68 w 343"/>
                  <a:gd name="T13" fmla="*/ 7 h 88"/>
                  <a:gd name="T14" fmla="*/ 5 w 343"/>
                  <a:gd name="T15" fmla="*/ 76 h 88"/>
                  <a:gd name="T16" fmla="*/ 0 w 343"/>
                  <a:gd name="T17" fmla="*/ 88 h 88"/>
                  <a:gd name="T18" fmla="*/ 343 w 343"/>
                  <a:gd name="T19" fmla="*/ 88 h 88"/>
                  <a:gd name="T20" fmla="*/ 318 w 343"/>
                  <a:gd name="T21" fmla="*/ 4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88">
                    <a:moveTo>
                      <a:pt x="318" y="43"/>
                    </a:moveTo>
                    <a:cubicBezTo>
                      <a:pt x="303" y="24"/>
                      <a:pt x="288" y="13"/>
                      <a:pt x="275" y="7"/>
                    </a:cubicBezTo>
                    <a:cubicBezTo>
                      <a:pt x="262" y="1"/>
                      <a:pt x="252" y="0"/>
                      <a:pt x="249" y="0"/>
                    </a:cubicBezTo>
                    <a:cubicBezTo>
                      <a:pt x="247" y="0"/>
                      <a:pt x="245" y="0"/>
                      <a:pt x="24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0"/>
                    </a:cubicBezTo>
                    <a:cubicBezTo>
                      <a:pt x="91" y="0"/>
                      <a:pt x="81" y="1"/>
                      <a:pt x="68" y="7"/>
                    </a:cubicBezTo>
                    <a:cubicBezTo>
                      <a:pt x="48" y="16"/>
                      <a:pt x="23" y="36"/>
                      <a:pt x="5" y="76"/>
                    </a:cubicBezTo>
                    <a:cubicBezTo>
                      <a:pt x="3" y="80"/>
                      <a:pt x="1" y="84"/>
                      <a:pt x="0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35" y="69"/>
                      <a:pt x="327" y="55"/>
                      <a:pt x="31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46"/>
              <p:cNvSpPr/>
              <p:nvPr/>
            </p:nvSpPr>
            <p:spPr bwMode="auto">
              <a:xfrm>
                <a:off x="-970469" y="5729449"/>
                <a:ext cx="427300" cy="361949"/>
              </a:xfrm>
              <a:custGeom>
                <a:avLst/>
                <a:gdLst>
                  <a:gd name="T0" fmla="*/ 152 w 180"/>
                  <a:gd name="T1" fmla="*/ 152 h 152"/>
                  <a:gd name="T2" fmla="*/ 153 w 180"/>
                  <a:gd name="T3" fmla="*/ 152 h 152"/>
                  <a:gd name="T4" fmla="*/ 155 w 180"/>
                  <a:gd name="T5" fmla="*/ 152 h 152"/>
                  <a:gd name="T6" fmla="*/ 180 w 180"/>
                  <a:gd name="T7" fmla="*/ 90 h 152"/>
                  <a:gd name="T8" fmla="*/ 90 w 180"/>
                  <a:gd name="T9" fmla="*/ 0 h 152"/>
                  <a:gd name="T10" fmla="*/ 0 w 180"/>
                  <a:gd name="T11" fmla="*/ 90 h 152"/>
                  <a:gd name="T12" fmla="*/ 25 w 180"/>
                  <a:gd name="T13" fmla="*/ 152 h 152"/>
                  <a:gd name="T14" fmla="*/ 147 w 180"/>
                  <a:gd name="T15" fmla="*/ 152 h 152"/>
                  <a:gd name="T16" fmla="*/ 152 w 180"/>
                  <a:gd name="T1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52">
                    <a:moveTo>
                      <a:pt x="152" y="152"/>
                    </a:moveTo>
                    <a:cubicBezTo>
                      <a:pt x="152" y="152"/>
                      <a:pt x="153" y="152"/>
                      <a:pt x="153" y="152"/>
                    </a:cubicBezTo>
                    <a:cubicBezTo>
                      <a:pt x="154" y="152"/>
                      <a:pt x="154" y="152"/>
                      <a:pt x="155" y="152"/>
                    </a:cubicBezTo>
                    <a:cubicBezTo>
                      <a:pt x="170" y="136"/>
                      <a:pt x="180" y="114"/>
                      <a:pt x="180" y="90"/>
                    </a:cubicBezTo>
                    <a:cubicBezTo>
                      <a:pt x="180" y="40"/>
                      <a:pt x="139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14"/>
                      <a:pt x="9" y="136"/>
                      <a:pt x="25" y="152"/>
                    </a:cubicBezTo>
                    <a:cubicBezTo>
                      <a:pt x="147" y="152"/>
                      <a:pt x="147" y="152"/>
                      <a:pt x="147" y="152"/>
                    </a:cubicBezTo>
                    <a:cubicBezTo>
                      <a:pt x="149" y="152"/>
                      <a:pt x="150" y="152"/>
                      <a:pt x="152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47"/>
              <p:cNvSpPr/>
              <p:nvPr/>
            </p:nvSpPr>
            <p:spPr bwMode="auto">
              <a:xfrm>
                <a:off x="-1196687" y="6108991"/>
                <a:ext cx="811872" cy="208624"/>
              </a:xfrm>
              <a:custGeom>
                <a:avLst/>
                <a:gdLst>
                  <a:gd name="T0" fmla="*/ 318 w 343"/>
                  <a:gd name="T1" fmla="*/ 43 h 88"/>
                  <a:gd name="T2" fmla="*/ 275 w 343"/>
                  <a:gd name="T3" fmla="*/ 7 h 88"/>
                  <a:gd name="T4" fmla="*/ 249 w 343"/>
                  <a:gd name="T5" fmla="*/ 0 h 88"/>
                  <a:gd name="T6" fmla="*/ 244 w 343"/>
                  <a:gd name="T7" fmla="*/ 0 h 88"/>
                  <a:gd name="T8" fmla="*/ 99 w 343"/>
                  <a:gd name="T9" fmla="*/ 0 h 88"/>
                  <a:gd name="T10" fmla="*/ 94 w 343"/>
                  <a:gd name="T11" fmla="*/ 0 h 88"/>
                  <a:gd name="T12" fmla="*/ 68 w 343"/>
                  <a:gd name="T13" fmla="*/ 7 h 88"/>
                  <a:gd name="T14" fmla="*/ 5 w 343"/>
                  <a:gd name="T15" fmla="*/ 76 h 88"/>
                  <a:gd name="T16" fmla="*/ 0 w 343"/>
                  <a:gd name="T17" fmla="*/ 88 h 88"/>
                  <a:gd name="T18" fmla="*/ 343 w 343"/>
                  <a:gd name="T19" fmla="*/ 88 h 88"/>
                  <a:gd name="T20" fmla="*/ 318 w 343"/>
                  <a:gd name="T21" fmla="*/ 4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88">
                    <a:moveTo>
                      <a:pt x="318" y="43"/>
                    </a:moveTo>
                    <a:cubicBezTo>
                      <a:pt x="304" y="24"/>
                      <a:pt x="288" y="13"/>
                      <a:pt x="275" y="7"/>
                    </a:cubicBezTo>
                    <a:cubicBezTo>
                      <a:pt x="262" y="1"/>
                      <a:pt x="252" y="0"/>
                      <a:pt x="249" y="0"/>
                    </a:cubicBezTo>
                    <a:cubicBezTo>
                      <a:pt x="247" y="0"/>
                      <a:pt x="246" y="0"/>
                      <a:pt x="244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6" y="0"/>
                      <a:pt x="94" y="0"/>
                    </a:cubicBezTo>
                    <a:cubicBezTo>
                      <a:pt x="91" y="0"/>
                      <a:pt x="81" y="1"/>
                      <a:pt x="68" y="7"/>
                    </a:cubicBezTo>
                    <a:cubicBezTo>
                      <a:pt x="48" y="16"/>
                      <a:pt x="23" y="36"/>
                      <a:pt x="5" y="76"/>
                    </a:cubicBezTo>
                    <a:cubicBezTo>
                      <a:pt x="3" y="80"/>
                      <a:pt x="2" y="84"/>
                      <a:pt x="0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36" y="69"/>
                      <a:pt x="327" y="55"/>
                      <a:pt x="31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48"/>
              <p:cNvSpPr/>
              <p:nvPr/>
            </p:nvSpPr>
            <p:spPr bwMode="auto">
              <a:xfrm>
                <a:off x="1791904" y="5729449"/>
                <a:ext cx="427300" cy="361949"/>
              </a:xfrm>
              <a:custGeom>
                <a:avLst/>
                <a:gdLst>
                  <a:gd name="T0" fmla="*/ 27 w 180"/>
                  <a:gd name="T1" fmla="*/ 152 h 152"/>
                  <a:gd name="T2" fmla="*/ 32 w 180"/>
                  <a:gd name="T3" fmla="*/ 152 h 152"/>
                  <a:gd name="T4" fmla="*/ 155 w 180"/>
                  <a:gd name="T5" fmla="*/ 152 h 152"/>
                  <a:gd name="T6" fmla="*/ 180 w 180"/>
                  <a:gd name="T7" fmla="*/ 90 h 152"/>
                  <a:gd name="T8" fmla="*/ 90 w 180"/>
                  <a:gd name="T9" fmla="*/ 0 h 152"/>
                  <a:gd name="T10" fmla="*/ 0 w 180"/>
                  <a:gd name="T11" fmla="*/ 90 h 152"/>
                  <a:gd name="T12" fmla="*/ 24 w 180"/>
                  <a:gd name="T13" fmla="*/ 152 h 152"/>
                  <a:gd name="T14" fmla="*/ 26 w 180"/>
                  <a:gd name="T15" fmla="*/ 152 h 152"/>
                  <a:gd name="T16" fmla="*/ 27 w 180"/>
                  <a:gd name="T1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52">
                    <a:moveTo>
                      <a:pt x="27" y="152"/>
                    </a:moveTo>
                    <a:cubicBezTo>
                      <a:pt x="29" y="152"/>
                      <a:pt x="30" y="152"/>
                      <a:pt x="32" y="152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70" y="136"/>
                      <a:pt x="180" y="114"/>
                      <a:pt x="180" y="90"/>
                    </a:cubicBezTo>
                    <a:cubicBezTo>
                      <a:pt x="180" y="40"/>
                      <a:pt x="139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14"/>
                      <a:pt x="9" y="136"/>
                      <a:pt x="24" y="152"/>
                    </a:cubicBezTo>
                    <a:cubicBezTo>
                      <a:pt x="25" y="152"/>
                      <a:pt x="26" y="152"/>
                      <a:pt x="26" y="152"/>
                    </a:cubicBezTo>
                    <a:cubicBezTo>
                      <a:pt x="26" y="152"/>
                      <a:pt x="27" y="152"/>
                      <a:pt x="27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49"/>
              <p:cNvSpPr/>
              <p:nvPr/>
            </p:nvSpPr>
            <p:spPr bwMode="auto">
              <a:xfrm>
                <a:off x="1631038" y="6108991"/>
                <a:ext cx="811872" cy="208624"/>
              </a:xfrm>
              <a:custGeom>
                <a:avLst/>
                <a:gdLst>
                  <a:gd name="T0" fmla="*/ 338 w 343"/>
                  <a:gd name="T1" fmla="*/ 76 h 88"/>
                  <a:gd name="T2" fmla="*/ 275 w 343"/>
                  <a:gd name="T3" fmla="*/ 7 h 88"/>
                  <a:gd name="T4" fmla="*/ 249 w 343"/>
                  <a:gd name="T5" fmla="*/ 0 h 88"/>
                  <a:gd name="T6" fmla="*/ 244 w 343"/>
                  <a:gd name="T7" fmla="*/ 0 h 88"/>
                  <a:gd name="T8" fmla="*/ 99 w 343"/>
                  <a:gd name="T9" fmla="*/ 0 h 88"/>
                  <a:gd name="T10" fmla="*/ 94 w 343"/>
                  <a:gd name="T11" fmla="*/ 0 h 88"/>
                  <a:gd name="T12" fmla="*/ 68 w 343"/>
                  <a:gd name="T13" fmla="*/ 7 h 88"/>
                  <a:gd name="T14" fmla="*/ 25 w 343"/>
                  <a:gd name="T15" fmla="*/ 43 h 88"/>
                  <a:gd name="T16" fmla="*/ 0 w 343"/>
                  <a:gd name="T17" fmla="*/ 88 h 88"/>
                  <a:gd name="T18" fmla="*/ 343 w 343"/>
                  <a:gd name="T19" fmla="*/ 88 h 88"/>
                  <a:gd name="T20" fmla="*/ 338 w 343"/>
                  <a:gd name="T21" fmla="*/ 7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88">
                    <a:moveTo>
                      <a:pt x="338" y="76"/>
                    </a:moveTo>
                    <a:cubicBezTo>
                      <a:pt x="320" y="36"/>
                      <a:pt x="295" y="16"/>
                      <a:pt x="275" y="7"/>
                    </a:cubicBezTo>
                    <a:cubicBezTo>
                      <a:pt x="262" y="1"/>
                      <a:pt x="252" y="0"/>
                      <a:pt x="249" y="0"/>
                    </a:cubicBezTo>
                    <a:cubicBezTo>
                      <a:pt x="247" y="0"/>
                      <a:pt x="246" y="0"/>
                      <a:pt x="244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6" y="0"/>
                      <a:pt x="94" y="0"/>
                    </a:cubicBezTo>
                    <a:cubicBezTo>
                      <a:pt x="91" y="0"/>
                      <a:pt x="81" y="1"/>
                      <a:pt x="68" y="7"/>
                    </a:cubicBezTo>
                    <a:cubicBezTo>
                      <a:pt x="55" y="13"/>
                      <a:pt x="39" y="24"/>
                      <a:pt x="25" y="43"/>
                    </a:cubicBezTo>
                    <a:cubicBezTo>
                      <a:pt x="16" y="55"/>
                      <a:pt x="8" y="69"/>
                      <a:pt x="0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41" y="84"/>
                      <a:pt x="340" y="80"/>
                      <a:pt x="33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50"/>
              <p:cNvSpPr/>
              <p:nvPr/>
            </p:nvSpPr>
            <p:spPr bwMode="auto">
              <a:xfrm>
                <a:off x="864410" y="5729449"/>
                <a:ext cx="424788" cy="361949"/>
              </a:xfrm>
              <a:custGeom>
                <a:avLst/>
                <a:gdLst>
                  <a:gd name="T0" fmla="*/ 27 w 180"/>
                  <a:gd name="T1" fmla="*/ 152 h 152"/>
                  <a:gd name="T2" fmla="*/ 32 w 180"/>
                  <a:gd name="T3" fmla="*/ 152 h 152"/>
                  <a:gd name="T4" fmla="*/ 155 w 180"/>
                  <a:gd name="T5" fmla="*/ 152 h 152"/>
                  <a:gd name="T6" fmla="*/ 180 w 180"/>
                  <a:gd name="T7" fmla="*/ 90 h 152"/>
                  <a:gd name="T8" fmla="*/ 90 w 180"/>
                  <a:gd name="T9" fmla="*/ 0 h 152"/>
                  <a:gd name="T10" fmla="*/ 0 w 180"/>
                  <a:gd name="T11" fmla="*/ 90 h 152"/>
                  <a:gd name="T12" fmla="*/ 24 w 180"/>
                  <a:gd name="T13" fmla="*/ 152 h 152"/>
                  <a:gd name="T14" fmla="*/ 26 w 180"/>
                  <a:gd name="T15" fmla="*/ 152 h 152"/>
                  <a:gd name="T16" fmla="*/ 27 w 180"/>
                  <a:gd name="T1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52">
                    <a:moveTo>
                      <a:pt x="27" y="152"/>
                    </a:moveTo>
                    <a:cubicBezTo>
                      <a:pt x="29" y="152"/>
                      <a:pt x="30" y="152"/>
                      <a:pt x="32" y="152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70" y="136"/>
                      <a:pt x="180" y="114"/>
                      <a:pt x="180" y="90"/>
                    </a:cubicBezTo>
                    <a:cubicBezTo>
                      <a:pt x="180" y="40"/>
                      <a:pt x="139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14"/>
                      <a:pt x="9" y="136"/>
                      <a:pt x="24" y="152"/>
                    </a:cubicBezTo>
                    <a:cubicBezTo>
                      <a:pt x="25" y="152"/>
                      <a:pt x="26" y="152"/>
                      <a:pt x="26" y="152"/>
                    </a:cubicBezTo>
                    <a:cubicBezTo>
                      <a:pt x="26" y="152"/>
                      <a:pt x="27" y="152"/>
                      <a:pt x="27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1"/>
              <p:cNvSpPr/>
              <p:nvPr/>
            </p:nvSpPr>
            <p:spPr bwMode="auto">
              <a:xfrm>
                <a:off x="703544" y="6108991"/>
                <a:ext cx="811872" cy="208624"/>
              </a:xfrm>
              <a:custGeom>
                <a:avLst/>
                <a:gdLst>
                  <a:gd name="T0" fmla="*/ 338 w 343"/>
                  <a:gd name="T1" fmla="*/ 76 h 88"/>
                  <a:gd name="T2" fmla="*/ 275 w 343"/>
                  <a:gd name="T3" fmla="*/ 7 h 88"/>
                  <a:gd name="T4" fmla="*/ 249 w 343"/>
                  <a:gd name="T5" fmla="*/ 0 h 88"/>
                  <a:gd name="T6" fmla="*/ 244 w 343"/>
                  <a:gd name="T7" fmla="*/ 0 h 88"/>
                  <a:gd name="T8" fmla="*/ 99 w 343"/>
                  <a:gd name="T9" fmla="*/ 0 h 88"/>
                  <a:gd name="T10" fmla="*/ 94 w 343"/>
                  <a:gd name="T11" fmla="*/ 0 h 88"/>
                  <a:gd name="T12" fmla="*/ 68 w 343"/>
                  <a:gd name="T13" fmla="*/ 7 h 88"/>
                  <a:gd name="T14" fmla="*/ 25 w 343"/>
                  <a:gd name="T15" fmla="*/ 43 h 88"/>
                  <a:gd name="T16" fmla="*/ 0 w 343"/>
                  <a:gd name="T17" fmla="*/ 88 h 88"/>
                  <a:gd name="T18" fmla="*/ 343 w 343"/>
                  <a:gd name="T19" fmla="*/ 88 h 88"/>
                  <a:gd name="T20" fmla="*/ 338 w 343"/>
                  <a:gd name="T21" fmla="*/ 7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88">
                    <a:moveTo>
                      <a:pt x="338" y="76"/>
                    </a:moveTo>
                    <a:cubicBezTo>
                      <a:pt x="320" y="36"/>
                      <a:pt x="295" y="16"/>
                      <a:pt x="275" y="7"/>
                    </a:cubicBezTo>
                    <a:cubicBezTo>
                      <a:pt x="262" y="1"/>
                      <a:pt x="252" y="0"/>
                      <a:pt x="249" y="0"/>
                    </a:cubicBezTo>
                    <a:cubicBezTo>
                      <a:pt x="247" y="0"/>
                      <a:pt x="246" y="0"/>
                      <a:pt x="244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0"/>
                      <a:pt x="96" y="0"/>
                      <a:pt x="94" y="0"/>
                    </a:cubicBezTo>
                    <a:cubicBezTo>
                      <a:pt x="91" y="0"/>
                      <a:pt x="81" y="1"/>
                      <a:pt x="68" y="7"/>
                    </a:cubicBezTo>
                    <a:cubicBezTo>
                      <a:pt x="55" y="13"/>
                      <a:pt x="39" y="24"/>
                      <a:pt x="25" y="43"/>
                    </a:cubicBezTo>
                    <a:cubicBezTo>
                      <a:pt x="16" y="55"/>
                      <a:pt x="8" y="69"/>
                      <a:pt x="0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41" y="84"/>
                      <a:pt x="340" y="80"/>
                      <a:pt x="33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52"/>
              <p:cNvSpPr/>
              <p:nvPr/>
            </p:nvSpPr>
            <p:spPr bwMode="auto">
              <a:xfrm>
                <a:off x="-83191" y="5729449"/>
                <a:ext cx="424788" cy="361949"/>
              </a:xfrm>
              <a:custGeom>
                <a:avLst/>
                <a:gdLst>
                  <a:gd name="T0" fmla="*/ 28 w 180"/>
                  <a:gd name="T1" fmla="*/ 152 h 152"/>
                  <a:gd name="T2" fmla="*/ 32 w 180"/>
                  <a:gd name="T3" fmla="*/ 152 h 152"/>
                  <a:gd name="T4" fmla="*/ 155 w 180"/>
                  <a:gd name="T5" fmla="*/ 152 h 152"/>
                  <a:gd name="T6" fmla="*/ 180 w 180"/>
                  <a:gd name="T7" fmla="*/ 90 h 152"/>
                  <a:gd name="T8" fmla="*/ 90 w 180"/>
                  <a:gd name="T9" fmla="*/ 0 h 152"/>
                  <a:gd name="T10" fmla="*/ 0 w 180"/>
                  <a:gd name="T11" fmla="*/ 90 h 152"/>
                  <a:gd name="T12" fmla="*/ 25 w 180"/>
                  <a:gd name="T13" fmla="*/ 152 h 152"/>
                  <a:gd name="T14" fmla="*/ 27 w 180"/>
                  <a:gd name="T15" fmla="*/ 152 h 152"/>
                  <a:gd name="T16" fmla="*/ 28 w 180"/>
                  <a:gd name="T1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152">
                    <a:moveTo>
                      <a:pt x="28" y="152"/>
                    </a:moveTo>
                    <a:cubicBezTo>
                      <a:pt x="29" y="152"/>
                      <a:pt x="31" y="152"/>
                      <a:pt x="32" y="152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71" y="136"/>
                      <a:pt x="180" y="114"/>
                      <a:pt x="180" y="90"/>
                    </a:cubicBezTo>
                    <a:cubicBezTo>
                      <a:pt x="180" y="40"/>
                      <a:pt x="140" y="0"/>
                      <a:pt x="90" y="0"/>
                    </a:cubicBezTo>
                    <a:cubicBezTo>
                      <a:pt x="41" y="0"/>
                      <a:pt x="0" y="40"/>
                      <a:pt x="0" y="90"/>
                    </a:cubicBezTo>
                    <a:cubicBezTo>
                      <a:pt x="0" y="114"/>
                      <a:pt x="10" y="136"/>
                      <a:pt x="25" y="152"/>
                    </a:cubicBezTo>
                    <a:cubicBezTo>
                      <a:pt x="26" y="152"/>
                      <a:pt x="26" y="152"/>
                      <a:pt x="27" y="152"/>
                    </a:cubicBezTo>
                    <a:cubicBezTo>
                      <a:pt x="27" y="152"/>
                      <a:pt x="27" y="152"/>
                      <a:pt x="28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53"/>
              <p:cNvSpPr/>
              <p:nvPr/>
            </p:nvSpPr>
            <p:spPr bwMode="auto">
              <a:xfrm>
                <a:off x="-241544" y="6108991"/>
                <a:ext cx="811872" cy="208624"/>
              </a:xfrm>
              <a:custGeom>
                <a:avLst/>
                <a:gdLst>
                  <a:gd name="T0" fmla="*/ 338 w 343"/>
                  <a:gd name="T1" fmla="*/ 76 h 88"/>
                  <a:gd name="T2" fmla="*/ 275 w 343"/>
                  <a:gd name="T3" fmla="*/ 7 h 88"/>
                  <a:gd name="T4" fmla="*/ 249 w 343"/>
                  <a:gd name="T5" fmla="*/ 0 h 88"/>
                  <a:gd name="T6" fmla="*/ 244 w 343"/>
                  <a:gd name="T7" fmla="*/ 0 h 88"/>
                  <a:gd name="T8" fmla="*/ 99 w 343"/>
                  <a:gd name="T9" fmla="*/ 0 h 88"/>
                  <a:gd name="T10" fmla="*/ 94 w 343"/>
                  <a:gd name="T11" fmla="*/ 0 h 88"/>
                  <a:gd name="T12" fmla="*/ 68 w 343"/>
                  <a:gd name="T13" fmla="*/ 7 h 88"/>
                  <a:gd name="T14" fmla="*/ 25 w 343"/>
                  <a:gd name="T15" fmla="*/ 43 h 88"/>
                  <a:gd name="T16" fmla="*/ 0 w 343"/>
                  <a:gd name="T17" fmla="*/ 88 h 88"/>
                  <a:gd name="T18" fmla="*/ 343 w 343"/>
                  <a:gd name="T19" fmla="*/ 88 h 88"/>
                  <a:gd name="T20" fmla="*/ 338 w 343"/>
                  <a:gd name="T21" fmla="*/ 7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88">
                    <a:moveTo>
                      <a:pt x="338" y="76"/>
                    </a:moveTo>
                    <a:cubicBezTo>
                      <a:pt x="320" y="36"/>
                      <a:pt x="294" y="16"/>
                      <a:pt x="275" y="7"/>
                    </a:cubicBezTo>
                    <a:cubicBezTo>
                      <a:pt x="262" y="1"/>
                      <a:pt x="252" y="0"/>
                      <a:pt x="249" y="0"/>
                    </a:cubicBezTo>
                    <a:cubicBezTo>
                      <a:pt x="247" y="0"/>
                      <a:pt x="245" y="0"/>
                      <a:pt x="244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7" y="0"/>
                      <a:pt x="96" y="0"/>
                      <a:pt x="94" y="0"/>
                    </a:cubicBezTo>
                    <a:cubicBezTo>
                      <a:pt x="91" y="0"/>
                      <a:pt x="81" y="1"/>
                      <a:pt x="68" y="7"/>
                    </a:cubicBezTo>
                    <a:cubicBezTo>
                      <a:pt x="55" y="13"/>
                      <a:pt x="39" y="24"/>
                      <a:pt x="25" y="43"/>
                    </a:cubicBezTo>
                    <a:cubicBezTo>
                      <a:pt x="16" y="55"/>
                      <a:pt x="7" y="69"/>
                      <a:pt x="0" y="88"/>
                    </a:cubicBezTo>
                    <a:cubicBezTo>
                      <a:pt x="343" y="88"/>
                      <a:pt x="343" y="88"/>
                      <a:pt x="343" y="88"/>
                    </a:cubicBezTo>
                    <a:cubicBezTo>
                      <a:pt x="341" y="84"/>
                      <a:pt x="339" y="80"/>
                      <a:pt x="33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54"/>
              <p:cNvSpPr/>
              <p:nvPr/>
            </p:nvSpPr>
            <p:spPr bwMode="auto">
              <a:xfrm>
                <a:off x="-2644481" y="5349905"/>
                <a:ext cx="349382" cy="349382"/>
              </a:xfrm>
              <a:custGeom>
                <a:avLst/>
                <a:gdLst>
                  <a:gd name="T0" fmla="*/ 74 w 148"/>
                  <a:gd name="T1" fmla="*/ 148 h 148"/>
                  <a:gd name="T2" fmla="*/ 122 w 148"/>
                  <a:gd name="T3" fmla="*/ 131 h 148"/>
                  <a:gd name="T4" fmla="*/ 139 w 148"/>
                  <a:gd name="T5" fmla="*/ 110 h 148"/>
                  <a:gd name="T6" fmla="*/ 148 w 148"/>
                  <a:gd name="T7" fmla="*/ 74 h 148"/>
                  <a:gd name="T8" fmla="*/ 74 w 148"/>
                  <a:gd name="T9" fmla="*/ 0 h 148"/>
                  <a:gd name="T10" fmla="*/ 0 w 148"/>
                  <a:gd name="T11" fmla="*/ 74 h 148"/>
                  <a:gd name="T12" fmla="*/ 74 w 148"/>
                  <a:gd name="T13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cubicBezTo>
                      <a:pt x="92" y="148"/>
                      <a:pt x="109" y="142"/>
                      <a:pt x="122" y="131"/>
                    </a:cubicBezTo>
                    <a:cubicBezTo>
                      <a:pt x="126" y="123"/>
                      <a:pt x="132" y="116"/>
                      <a:pt x="139" y="110"/>
                    </a:cubicBezTo>
                    <a:cubicBezTo>
                      <a:pt x="145" y="99"/>
                      <a:pt x="148" y="87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55"/>
              <p:cNvSpPr/>
              <p:nvPr/>
            </p:nvSpPr>
            <p:spPr bwMode="auto">
              <a:xfrm>
                <a:off x="-2104071" y="5349905"/>
                <a:ext cx="349382" cy="349382"/>
              </a:xfrm>
              <a:custGeom>
                <a:avLst/>
                <a:gdLst>
                  <a:gd name="T0" fmla="*/ 60 w 148"/>
                  <a:gd name="T1" fmla="*/ 147 h 148"/>
                  <a:gd name="T2" fmla="*/ 74 w 148"/>
                  <a:gd name="T3" fmla="*/ 148 h 148"/>
                  <a:gd name="T4" fmla="*/ 148 w 148"/>
                  <a:gd name="T5" fmla="*/ 74 h 148"/>
                  <a:gd name="T6" fmla="*/ 74 w 148"/>
                  <a:gd name="T7" fmla="*/ 0 h 148"/>
                  <a:gd name="T8" fmla="*/ 0 w 148"/>
                  <a:gd name="T9" fmla="*/ 74 h 148"/>
                  <a:gd name="T10" fmla="*/ 2 w 148"/>
                  <a:gd name="T11" fmla="*/ 90 h 148"/>
                  <a:gd name="T12" fmla="*/ 60 w 148"/>
                  <a:gd name="T13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8">
                    <a:moveTo>
                      <a:pt x="60" y="147"/>
                    </a:moveTo>
                    <a:cubicBezTo>
                      <a:pt x="65" y="148"/>
                      <a:pt x="70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ubicBezTo>
                      <a:pt x="34" y="0"/>
                      <a:pt x="0" y="33"/>
                      <a:pt x="0" y="74"/>
                    </a:cubicBezTo>
                    <a:cubicBezTo>
                      <a:pt x="0" y="80"/>
                      <a:pt x="1" y="85"/>
                      <a:pt x="2" y="90"/>
                    </a:cubicBezTo>
                    <a:cubicBezTo>
                      <a:pt x="29" y="99"/>
                      <a:pt x="51" y="120"/>
                      <a:pt x="6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56"/>
              <p:cNvSpPr/>
              <p:nvPr/>
            </p:nvSpPr>
            <p:spPr bwMode="auto">
              <a:xfrm>
                <a:off x="-1561148" y="5349905"/>
                <a:ext cx="349382" cy="339328"/>
              </a:xfrm>
              <a:custGeom>
                <a:avLst/>
                <a:gdLst>
                  <a:gd name="T0" fmla="*/ 136 w 148"/>
                  <a:gd name="T1" fmla="*/ 86 h 144"/>
                  <a:gd name="T2" fmla="*/ 147 w 148"/>
                  <a:gd name="T3" fmla="*/ 86 h 144"/>
                  <a:gd name="T4" fmla="*/ 148 w 148"/>
                  <a:gd name="T5" fmla="*/ 74 h 144"/>
                  <a:gd name="T6" fmla="*/ 74 w 148"/>
                  <a:gd name="T7" fmla="*/ 0 h 144"/>
                  <a:gd name="T8" fmla="*/ 0 w 148"/>
                  <a:gd name="T9" fmla="*/ 74 h 144"/>
                  <a:gd name="T10" fmla="*/ 50 w 148"/>
                  <a:gd name="T11" fmla="*/ 144 h 144"/>
                  <a:gd name="T12" fmla="*/ 136 w 148"/>
                  <a:gd name="T13" fmla="*/ 8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4">
                    <a:moveTo>
                      <a:pt x="136" y="86"/>
                    </a:moveTo>
                    <a:cubicBezTo>
                      <a:pt x="139" y="86"/>
                      <a:pt x="143" y="86"/>
                      <a:pt x="147" y="86"/>
                    </a:cubicBezTo>
                    <a:cubicBezTo>
                      <a:pt x="148" y="82"/>
                      <a:pt x="148" y="78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06"/>
                      <a:pt x="21" y="134"/>
                      <a:pt x="50" y="144"/>
                    </a:cubicBezTo>
                    <a:cubicBezTo>
                      <a:pt x="63" y="110"/>
                      <a:pt x="97" y="86"/>
                      <a:pt x="136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Oval 57"/>
              <p:cNvSpPr>
                <a:spLocks noChangeArrowheads="1"/>
              </p:cNvSpPr>
              <p:nvPr/>
            </p:nvSpPr>
            <p:spPr bwMode="auto">
              <a:xfrm>
                <a:off x="-1020739" y="5349905"/>
                <a:ext cx="351894" cy="3493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58"/>
              <p:cNvSpPr/>
              <p:nvPr/>
            </p:nvSpPr>
            <p:spPr bwMode="auto">
              <a:xfrm>
                <a:off x="-480329" y="5349905"/>
                <a:ext cx="351894" cy="268949"/>
              </a:xfrm>
              <a:custGeom>
                <a:avLst/>
                <a:gdLst>
                  <a:gd name="T0" fmla="*/ 137 w 148"/>
                  <a:gd name="T1" fmla="*/ 114 h 114"/>
                  <a:gd name="T2" fmla="*/ 148 w 148"/>
                  <a:gd name="T3" fmla="*/ 74 h 114"/>
                  <a:gd name="T4" fmla="*/ 74 w 148"/>
                  <a:gd name="T5" fmla="*/ 0 h 114"/>
                  <a:gd name="T6" fmla="*/ 0 w 148"/>
                  <a:gd name="T7" fmla="*/ 74 h 114"/>
                  <a:gd name="T8" fmla="*/ 9 w 148"/>
                  <a:gd name="T9" fmla="*/ 109 h 114"/>
                  <a:gd name="T10" fmla="*/ 70 w 148"/>
                  <a:gd name="T11" fmla="*/ 86 h 114"/>
                  <a:gd name="T12" fmla="*/ 137 w 148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4">
                    <a:moveTo>
                      <a:pt x="137" y="114"/>
                    </a:moveTo>
                    <a:cubicBezTo>
                      <a:pt x="144" y="102"/>
                      <a:pt x="148" y="89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87"/>
                      <a:pt x="3" y="98"/>
                      <a:pt x="9" y="109"/>
                    </a:cubicBezTo>
                    <a:cubicBezTo>
                      <a:pt x="25" y="94"/>
                      <a:pt x="46" y="86"/>
                      <a:pt x="70" y="86"/>
                    </a:cubicBezTo>
                    <a:cubicBezTo>
                      <a:pt x="96" y="86"/>
                      <a:pt x="120" y="96"/>
                      <a:pt x="137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Oval 59"/>
              <p:cNvSpPr>
                <a:spLocks noChangeArrowheads="1"/>
              </p:cNvSpPr>
              <p:nvPr/>
            </p:nvSpPr>
            <p:spPr bwMode="auto">
              <a:xfrm>
                <a:off x="62594" y="5349905"/>
                <a:ext cx="351894" cy="3493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60"/>
              <p:cNvSpPr/>
              <p:nvPr/>
            </p:nvSpPr>
            <p:spPr bwMode="auto">
              <a:xfrm>
                <a:off x="603002" y="5349905"/>
                <a:ext cx="349382" cy="344355"/>
              </a:xfrm>
              <a:custGeom>
                <a:avLst/>
                <a:gdLst>
                  <a:gd name="T0" fmla="*/ 148 w 148"/>
                  <a:gd name="T1" fmla="*/ 74 h 146"/>
                  <a:gd name="T2" fmla="*/ 74 w 148"/>
                  <a:gd name="T3" fmla="*/ 0 h 146"/>
                  <a:gd name="T4" fmla="*/ 0 w 148"/>
                  <a:gd name="T5" fmla="*/ 74 h 146"/>
                  <a:gd name="T6" fmla="*/ 1 w 148"/>
                  <a:gd name="T7" fmla="*/ 86 h 146"/>
                  <a:gd name="T8" fmla="*/ 4 w 148"/>
                  <a:gd name="T9" fmla="*/ 86 h 146"/>
                  <a:gd name="T10" fmla="*/ 91 w 148"/>
                  <a:gd name="T11" fmla="*/ 146 h 146"/>
                  <a:gd name="T12" fmla="*/ 148 w 148"/>
                  <a:gd name="T13" fmla="*/ 7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6">
                    <a:moveTo>
                      <a:pt x="148" y="74"/>
                    </a:moveTo>
                    <a:cubicBezTo>
                      <a:pt x="148" y="33"/>
                      <a:pt x="115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78"/>
                      <a:pt x="1" y="82"/>
                      <a:pt x="1" y="86"/>
                    </a:cubicBezTo>
                    <a:cubicBezTo>
                      <a:pt x="2" y="86"/>
                      <a:pt x="3" y="86"/>
                      <a:pt x="4" y="86"/>
                    </a:cubicBezTo>
                    <a:cubicBezTo>
                      <a:pt x="44" y="86"/>
                      <a:pt x="78" y="111"/>
                      <a:pt x="91" y="146"/>
                    </a:cubicBezTo>
                    <a:cubicBezTo>
                      <a:pt x="124" y="139"/>
                      <a:pt x="148" y="109"/>
                      <a:pt x="148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1"/>
              <p:cNvSpPr/>
              <p:nvPr/>
            </p:nvSpPr>
            <p:spPr bwMode="auto">
              <a:xfrm>
                <a:off x="1145925" y="5349905"/>
                <a:ext cx="349382" cy="349382"/>
              </a:xfrm>
              <a:custGeom>
                <a:avLst/>
                <a:gdLst>
                  <a:gd name="T0" fmla="*/ 147 w 148"/>
                  <a:gd name="T1" fmla="*/ 88 h 148"/>
                  <a:gd name="T2" fmla="*/ 148 w 148"/>
                  <a:gd name="T3" fmla="*/ 74 h 148"/>
                  <a:gd name="T4" fmla="*/ 74 w 148"/>
                  <a:gd name="T5" fmla="*/ 0 h 148"/>
                  <a:gd name="T6" fmla="*/ 0 w 148"/>
                  <a:gd name="T7" fmla="*/ 74 h 148"/>
                  <a:gd name="T8" fmla="*/ 74 w 148"/>
                  <a:gd name="T9" fmla="*/ 148 h 148"/>
                  <a:gd name="T10" fmla="*/ 79 w 148"/>
                  <a:gd name="T11" fmla="*/ 148 h 148"/>
                  <a:gd name="T12" fmla="*/ 147 w 148"/>
                  <a:gd name="T13" fmla="*/ 8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8">
                    <a:moveTo>
                      <a:pt x="147" y="88"/>
                    </a:moveTo>
                    <a:cubicBezTo>
                      <a:pt x="147" y="83"/>
                      <a:pt x="148" y="79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5"/>
                      <a:pt x="33" y="148"/>
                      <a:pt x="74" y="148"/>
                    </a:cubicBezTo>
                    <a:cubicBezTo>
                      <a:pt x="76" y="148"/>
                      <a:pt x="77" y="148"/>
                      <a:pt x="79" y="148"/>
                    </a:cubicBezTo>
                    <a:cubicBezTo>
                      <a:pt x="89" y="118"/>
                      <a:pt x="115" y="95"/>
                      <a:pt x="14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62"/>
              <p:cNvSpPr/>
              <p:nvPr/>
            </p:nvSpPr>
            <p:spPr bwMode="auto">
              <a:xfrm>
                <a:off x="1666227" y="5349905"/>
                <a:ext cx="351894" cy="349382"/>
              </a:xfrm>
              <a:custGeom>
                <a:avLst/>
                <a:gdLst>
                  <a:gd name="T0" fmla="*/ 0 w 148"/>
                  <a:gd name="T1" fmla="*/ 74 h 148"/>
                  <a:gd name="T2" fmla="*/ 9 w 148"/>
                  <a:gd name="T3" fmla="*/ 110 h 148"/>
                  <a:gd name="T4" fmla="*/ 26 w 148"/>
                  <a:gd name="T5" fmla="*/ 131 h 148"/>
                  <a:gd name="T6" fmla="*/ 74 w 148"/>
                  <a:gd name="T7" fmla="*/ 148 h 148"/>
                  <a:gd name="T8" fmla="*/ 148 w 148"/>
                  <a:gd name="T9" fmla="*/ 74 h 148"/>
                  <a:gd name="T10" fmla="*/ 74 w 148"/>
                  <a:gd name="T11" fmla="*/ 0 h 148"/>
                  <a:gd name="T12" fmla="*/ 0 w 148"/>
                  <a:gd name="T13" fmla="*/ 7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8">
                    <a:moveTo>
                      <a:pt x="0" y="74"/>
                    </a:moveTo>
                    <a:cubicBezTo>
                      <a:pt x="0" y="87"/>
                      <a:pt x="3" y="99"/>
                      <a:pt x="9" y="110"/>
                    </a:cubicBezTo>
                    <a:cubicBezTo>
                      <a:pt x="16" y="116"/>
                      <a:pt x="21" y="123"/>
                      <a:pt x="26" y="131"/>
                    </a:cubicBezTo>
                    <a:cubicBezTo>
                      <a:pt x="39" y="142"/>
                      <a:pt x="56" y="148"/>
                      <a:pt x="74" y="148"/>
                    </a:cubicBezTo>
                    <a:cubicBezTo>
                      <a:pt x="115" y="148"/>
                      <a:pt x="148" y="115"/>
                      <a:pt x="148" y="74"/>
                    </a:cubicBezTo>
                    <a:cubicBezTo>
                      <a:pt x="148" y="33"/>
                      <a:pt x="115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Oval 63"/>
              <p:cNvSpPr>
                <a:spLocks noChangeArrowheads="1"/>
              </p:cNvSpPr>
              <p:nvPr/>
            </p:nvSpPr>
            <p:spPr bwMode="auto">
              <a:xfrm>
                <a:off x="-2367992" y="5571095"/>
                <a:ext cx="399652" cy="4021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Oval 64"/>
              <p:cNvSpPr>
                <a:spLocks noChangeArrowheads="1"/>
              </p:cNvSpPr>
              <p:nvPr/>
            </p:nvSpPr>
            <p:spPr bwMode="auto">
              <a:xfrm>
                <a:off x="-1440498" y="5571095"/>
                <a:ext cx="399652" cy="4021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Oval 65"/>
              <p:cNvSpPr>
                <a:spLocks noChangeArrowheads="1"/>
              </p:cNvSpPr>
              <p:nvPr/>
            </p:nvSpPr>
            <p:spPr bwMode="auto">
              <a:xfrm>
                <a:off x="-515519" y="5571095"/>
                <a:ext cx="402165" cy="4021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Oval 66"/>
              <p:cNvSpPr>
                <a:spLocks noChangeArrowheads="1"/>
              </p:cNvSpPr>
              <p:nvPr/>
            </p:nvSpPr>
            <p:spPr bwMode="auto">
              <a:xfrm>
                <a:off x="414488" y="5571095"/>
                <a:ext cx="399652" cy="4021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Oval 67"/>
              <p:cNvSpPr>
                <a:spLocks noChangeArrowheads="1"/>
              </p:cNvSpPr>
              <p:nvPr/>
            </p:nvSpPr>
            <p:spPr bwMode="auto">
              <a:xfrm>
                <a:off x="1339468" y="5571095"/>
                <a:ext cx="399652" cy="40216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68"/>
              <p:cNvSpPr>
                <a:spLocks noChangeArrowheads="1"/>
              </p:cNvSpPr>
              <p:nvPr/>
            </p:nvSpPr>
            <p:spPr bwMode="auto">
              <a:xfrm>
                <a:off x="-3220079" y="6347778"/>
                <a:ext cx="5811286" cy="55549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69"/>
              <p:cNvSpPr/>
              <p:nvPr/>
            </p:nvSpPr>
            <p:spPr bwMode="auto">
              <a:xfrm>
                <a:off x="-2380559" y="2856481"/>
                <a:ext cx="4134761" cy="1953015"/>
              </a:xfrm>
              <a:custGeom>
                <a:avLst/>
                <a:gdLst>
                  <a:gd name="T0" fmla="*/ 286 w 1645"/>
                  <a:gd name="T1" fmla="*/ 770 h 777"/>
                  <a:gd name="T2" fmla="*/ 286 w 1645"/>
                  <a:gd name="T3" fmla="*/ 739 h 777"/>
                  <a:gd name="T4" fmla="*/ 37 w 1645"/>
                  <a:gd name="T5" fmla="*/ 739 h 777"/>
                  <a:gd name="T6" fmla="*/ 37 w 1645"/>
                  <a:gd name="T7" fmla="*/ 38 h 777"/>
                  <a:gd name="T8" fmla="*/ 1607 w 1645"/>
                  <a:gd name="T9" fmla="*/ 38 h 777"/>
                  <a:gd name="T10" fmla="*/ 1607 w 1645"/>
                  <a:gd name="T11" fmla="*/ 739 h 777"/>
                  <a:gd name="T12" fmla="*/ 396 w 1645"/>
                  <a:gd name="T13" fmla="*/ 739 h 777"/>
                  <a:gd name="T14" fmla="*/ 396 w 1645"/>
                  <a:gd name="T15" fmla="*/ 770 h 777"/>
                  <a:gd name="T16" fmla="*/ 396 w 1645"/>
                  <a:gd name="T17" fmla="*/ 777 h 777"/>
                  <a:gd name="T18" fmla="*/ 1645 w 1645"/>
                  <a:gd name="T19" fmla="*/ 777 h 777"/>
                  <a:gd name="T20" fmla="*/ 1645 w 1645"/>
                  <a:gd name="T21" fmla="*/ 0 h 777"/>
                  <a:gd name="T22" fmla="*/ 0 w 1645"/>
                  <a:gd name="T23" fmla="*/ 0 h 777"/>
                  <a:gd name="T24" fmla="*/ 0 w 1645"/>
                  <a:gd name="T25" fmla="*/ 777 h 777"/>
                  <a:gd name="T26" fmla="*/ 286 w 1645"/>
                  <a:gd name="T27" fmla="*/ 777 h 777"/>
                  <a:gd name="T28" fmla="*/ 286 w 1645"/>
                  <a:gd name="T29" fmla="*/ 77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5" h="777">
                    <a:moveTo>
                      <a:pt x="286" y="770"/>
                    </a:moveTo>
                    <a:lnTo>
                      <a:pt x="286" y="739"/>
                    </a:lnTo>
                    <a:lnTo>
                      <a:pt x="37" y="739"/>
                    </a:lnTo>
                    <a:lnTo>
                      <a:pt x="37" y="38"/>
                    </a:lnTo>
                    <a:lnTo>
                      <a:pt x="1607" y="38"/>
                    </a:lnTo>
                    <a:lnTo>
                      <a:pt x="1607" y="739"/>
                    </a:lnTo>
                    <a:lnTo>
                      <a:pt x="396" y="739"/>
                    </a:lnTo>
                    <a:lnTo>
                      <a:pt x="396" y="770"/>
                    </a:lnTo>
                    <a:lnTo>
                      <a:pt x="396" y="777"/>
                    </a:lnTo>
                    <a:lnTo>
                      <a:pt x="1645" y="777"/>
                    </a:lnTo>
                    <a:lnTo>
                      <a:pt x="1645" y="0"/>
                    </a:lnTo>
                    <a:lnTo>
                      <a:pt x="0" y="0"/>
                    </a:lnTo>
                    <a:lnTo>
                      <a:pt x="0" y="777"/>
                    </a:lnTo>
                    <a:lnTo>
                      <a:pt x="286" y="777"/>
                    </a:lnTo>
                    <a:lnTo>
                      <a:pt x="286" y="7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70"/>
              <p:cNvSpPr/>
              <p:nvPr/>
            </p:nvSpPr>
            <p:spPr bwMode="auto">
              <a:xfrm>
                <a:off x="-1752176" y="4316844"/>
                <a:ext cx="661060" cy="967711"/>
              </a:xfrm>
              <a:custGeom>
                <a:avLst/>
                <a:gdLst>
                  <a:gd name="T0" fmla="*/ 147 w 279"/>
                  <a:gd name="T1" fmla="*/ 86 h 409"/>
                  <a:gd name="T2" fmla="*/ 274 w 279"/>
                  <a:gd name="T3" fmla="*/ 26 h 409"/>
                  <a:gd name="T4" fmla="*/ 252 w 279"/>
                  <a:gd name="T5" fmla="*/ 6 h 409"/>
                  <a:gd name="T6" fmla="*/ 144 w 279"/>
                  <a:gd name="T7" fmla="*/ 56 h 409"/>
                  <a:gd name="T8" fmla="*/ 132 w 279"/>
                  <a:gd name="T9" fmla="*/ 58 h 409"/>
                  <a:gd name="T10" fmla="*/ 130 w 279"/>
                  <a:gd name="T11" fmla="*/ 58 h 409"/>
                  <a:gd name="T12" fmla="*/ 61 w 279"/>
                  <a:gd name="T13" fmla="*/ 58 h 409"/>
                  <a:gd name="T14" fmla="*/ 15 w 279"/>
                  <a:gd name="T15" fmla="*/ 84 h 409"/>
                  <a:gd name="T16" fmla="*/ 0 w 279"/>
                  <a:gd name="T17" fmla="*/ 116 h 409"/>
                  <a:gd name="T18" fmla="*/ 1 w 279"/>
                  <a:gd name="T19" fmla="*/ 124 h 409"/>
                  <a:gd name="T20" fmla="*/ 35 w 279"/>
                  <a:gd name="T21" fmla="*/ 151 h 409"/>
                  <a:gd name="T22" fmla="*/ 104 w 279"/>
                  <a:gd name="T23" fmla="*/ 154 h 409"/>
                  <a:gd name="T24" fmla="*/ 101 w 279"/>
                  <a:gd name="T25" fmla="*/ 124 h 409"/>
                  <a:gd name="T26" fmla="*/ 36 w 279"/>
                  <a:gd name="T27" fmla="*/ 120 h 409"/>
                  <a:gd name="T28" fmla="*/ 30 w 279"/>
                  <a:gd name="T29" fmla="*/ 116 h 409"/>
                  <a:gd name="T30" fmla="*/ 30 w 279"/>
                  <a:gd name="T31" fmla="*/ 116 h 409"/>
                  <a:gd name="T32" fmla="*/ 46 w 279"/>
                  <a:gd name="T33" fmla="*/ 96 h 409"/>
                  <a:gd name="T34" fmla="*/ 73 w 279"/>
                  <a:gd name="T35" fmla="*/ 121 h 409"/>
                  <a:gd name="T36" fmla="*/ 89 w 279"/>
                  <a:gd name="T37" fmla="*/ 121 h 409"/>
                  <a:gd name="T38" fmla="*/ 78 w 279"/>
                  <a:gd name="T39" fmla="*/ 86 h 409"/>
                  <a:gd name="T40" fmla="*/ 115 w 279"/>
                  <a:gd name="T41" fmla="*/ 86 h 409"/>
                  <a:gd name="T42" fmla="*/ 104 w 279"/>
                  <a:gd name="T43" fmla="*/ 120 h 409"/>
                  <a:gd name="T44" fmla="*/ 104 w 279"/>
                  <a:gd name="T45" fmla="*/ 158 h 409"/>
                  <a:gd name="T46" fmla="*/ 104 w 279"/>
                  <a:gd name="T47" fmla="*/ 171 h 409"/>
                  <a:gd name="T48" fmla="*/ 89 w 279"/>
                  <a:gd name="T49" fmla="*/ 159 h 409"/>
                  <a:gd name="T50" fmla="*/ 46 w 279"/>
                  <a:gd name="T51" fmla="*/ 157 h 409"/>
                  <a:gd name="T52" fmla="*/ 46 w 279"/>
                  <a:gd name="T53" fmla="*/ 201 h 409"/>
                  <a:gd name="T54" fmla="*/ 69 w 279"/>
                  <a:gd name="T55" fmla="*/ 409 h 409"/>
                  <a:gd name="T56" fmla="*/ 92 w 279"/>
                  <a:gd name="T57" fmla="*/ 216 h 409"/>
                  <a:gd name="T58" fmla="*/ 101 w 279"/>
                  <a:gd name="T59" fmla="*/ 385 h 409"/>
                  <a:gd name="T60" fmla="*/ 147 w 279"/>
                  <a:gd name="T61" fmla="*/ 385 h 409"/>
                  <a:gd name="T62" fmla="*/ 147 w 279"/>
                  <a:gd name="T63" fmla="*/ 165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9" h="409">
                    <a:moveTo>
                      <a:pt x="147" y="165"/>
                    </a:moveTo>
                    <a:cubicBezTo>
                      <a:pt x="147" y="86"/>
                      <a:pt x="147" y="86"/>
                      <a:pt x="147" y="86"/>
                    </a:cubicBezTo>
                    <a:cubicBezTo>
                      <a:pt x="157" y="84"/>
                      <a:pt x="170" y="81"/>
                      <a:pt x="185" y="77"/>
                    </a:cubicBezTo>
                    <a:cubicBezTo>
                      <a:pt x="214" y="68"/>
                      <a:pt x="248" y="54"/>
                      <a:pt x="274" y="26"/>
                    </a:cubicBezTo>
                    <a:cubicBezTo>
                      <a:pt x="279" y="20"/>
                      <a:pt x="279" y="11"/>
                      <a:pt x="273" y="5"/>
                    </a:cubicBezTo>
                    <a:cubicBezTo>
                      <a:pt x="267" y="0"/>
                      <a:pt x="257" y="0"/>
                      <a:pt x="252" y="6"/>
                    </a:cubicBezTo>
                    <a:cubicBezTo>
                      <a:pt x="233" y="27"/>
                      <a:pt x="202" y="40"/>
                      <a:pt x="177" y="48"/>
                    </a:cubicBezTo>
                    <a:cubicBezTo>
                      <a:pt x="164" y="52"/>
                      <a:pt x="152" y="54"/>
                      <a:pt x="144" y="56"/>
                    </a:cubicBezTo>
                    <a:cubicBezTo>
                      <a:pt x="140" y="57"/>
                      <a:pt x="136" y="57"/>
                      <a:pt x="134" y="57"/>
                    </a:cubicBezTo>
                    <a:cubicBezTo>
                      <a:pt x="133" y="57"/>
                      <a:pt x="132" y="58"/>
                      <a:pt x="132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31" y="58"/>
                      <a:pt x="131" y="58"/>
                      <a:pt x="130" y="58"/>
                    </a:cubicBez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1" y="58"/>
                      <a:pt x="61" y="58"/>
                    </a:cubicBezTo>
                    <a:cubicBezTo>
                      <a:pt x="53" y="58"/>
                      <a:pt x="47" y="60"/>
                      <a:pt x="41" y="63"/>
                    </a:cubicBezTo>
                    <a:cubicBezTo>
                      <a:pt x="32" y="68"/>
                      <a:pt x="22" y="75"/>
                      <a:pt x="15" y="84"/>
                    </a:cubicBezTo>
                    <a:cubicBezTo>
                      <a:pt x="11" y="88"/>
                      <a:pt x="8" y="93"/>
                      <a:pt x="5" y="98"/>
                    </a:cubicBezTo>
                    <a:cubicBezTo>
                      <a:pt x="2" y="103"/>
                      <a:pt x="0" y="109"/>
                      <a:pt x="0" y="116"/>
                    </a:cubicBezTo>
                    <a:cubicBezTo>
                      <a:pt x="0" y="119"/>
                      <a:pt x="1" y="121"/>
                      <a:pt x="1" y="12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3" y="129"/>
                      <a:pt x="6" y="135"/>
                      <a:pt x="10" y="139"/>
                    </a:cubicBezTo>
                    <a:cubicBezTo>
                      <a:pt x="16" y="145"/>
                      <a:pt x="25" y="149"/>
                      <a:pt x="35" y="151"/>
                    </a:cubicBezTo>
                    <a:cubicBezTo>
                      <a:pt x="46" y="154"/>
                      <a:pt x="58" y="155"/>
                      <a:pt x="74" y="155"/>
                    </a:cubicBezTo>
                    <a:cubicBezTo>
                      <a:pt x="83" y="155"/>
                      <a:pt x="93" y="155"/>
                      <a:pt x="104" y="154"/>
                    </a:cubicBezTo>
                    <a:cubicBezTo>
                      <a:pt x="112" y="153"/>
                      <a:pt x="118" y="146"/>
                      <a:pt x="118" y="138"/>
                    </a:cubicBezTo>
                    <a:cubicBezTo>
                      <a:pt x="117" y="129"/>
                      <a:pt x="110" y="123"/>
                      <a:pt x="101" y="124"/>
                    </a:cubicBezTo>
                    <a:cubicBezTo>
                      <a:pt x="91" y="125"/>
                      <a:pt x="82" y="125"/>
                      <a:pt x="74" y="125"/>
                    </a:cubicBezTo>
                    <a:cubicBezTo>
                      <a:pt x="55" y="125"/>
                      <a:pt x="43" y="123"/>
                      <a:pt x="36" y="120"/>
                    </a:cubicBezTo>
                    <a:cubicBezTo>
                      <a:pt x="33" y="119"/>
                      <a:pt x="32" y="118"/>
                      <a:pt x="31" y="117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15"/>
                      <a:pt x="31" y="113"/>
                      <a:pt x="33" y="109"/>
                    </a:cubicBezTo>
                    <a:cubicBezTo>
                      <a:pt x="36" y="105"/>
                      <a:pt x="41" y="100"/>
                      <a:pt x="46" y="96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51" y="120"/>
                      <a:pt x="60" y="121"/>
                      <a:pt x="73" y="121"/>
                    </a:cubicBezTo>
                    <a:cubicBezTo>
                      <a:pt x="74" y="121"/>
                      <a:pt x="74" y="121"/>
                      <a:pt x="74" y="121"/>
                    </a:cubicBezTo>
                    <a:cubicBezTo>
                      <a:pt x="79" y="121"/>
                      <a:pt x="84" y="121"/>
                      <a:pt x="89" y="121"/>
                    </a:cubicBezTo>
                    <a:cubicBezTo>
                      <a:pt x="89" y="103"/>
                      <a:pt x="89" y="103"/>
                      <a:pt x="89" y="103"/>
                    </a:cubicBezTo>
                    <a:cubicBezTo>
                      <a:pt x="83" y="100"/>
                      <a:pt x="78" y="94"/>
                      <a:pt x="78" y="86"/>
                    </a:cubicBezTo>
                    <a:cubicBezTo>
                      <a:pt x="78" y="76"/>
                      <a:pt x="86" y="68"/>
                      <a:pt x="96" y="68"/>
                    </a:cubicBezTo>
                    <a:cubicBezTo>
                      <a:pt x="107" y="68"/>
                      <a:pt x="115" y="76"/>
                      <a:pt x="115" y="86"/>
                    </a:cubicBezTo>
                    <a:cubicBezTo>
                      <a:pt x="115" y="94"/>
                      <a:pt x="110" y="100"/>
                      <a:pt x="104" y="103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13" y="121"/>
                      <a:pt x="121" y="128"/>
                      <a:pt x="121" y="137"/>
                    </a:cubicBezTo>
                    <a:cubicBezTo>
                      <a:pt x="122" y="148"/>
                      <a:pt x="115" y="157"/>
                      <a:pt x="104" y="158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71"/>
                      <a:pt x="104" y="171"/>
                      <a:pt x="104" y="171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84" y="159"/>
                      <a:pt x="79" y="159"/>
                      <a:pt x="74" y="159"/>
                    </a:cubicBezTo>
                    <a:cubicBezTo>
                      <a:pt x="63" y="159"/>
                      <a:pt x="54" y="158"/>
                      <a:pt x="46" y="157"/>
                    </a:cubicBezTo>
                    <a:cubicBezTo>
                      <a:pt x="46" y="165"/>
                      <a:pt x="46" y="165"/>
                      <a:pt x="46" y="165"/>
                    </a:cubicBezTo>
                    <a:cubicBezTo>
                      <a:pt x="46" y="201"/>
                      <a:pt x="46" y="201"/>
                      <a:pt x="46" y="201"/>
                    </a:cubicBezTo>
                    <a:cubicBezTo>
                      <a:pt x="46" y="385"/>
                      <a:pt x="46" y="385"/>
                      <a:pt x="46" y="385"/>
                    </a:cubicBezTo>
                    <a:cubicBezTo>
                      <a:pt x="46" y="398"/>
                      <a:pt x="56" y="409"/>
                      <a:pt x="69" y="409"/>
                    </a:cubicBezTo>
                    <a:cubicBezTo>
                      <a:pt x="82" y="409"/>
                      <a:pt x="92" y="398"/>
                      <a:pt x="92" y="385"/>
                    </a:cubicBezTo>
                    <a:cubicBezTo>
                      <a:pt x="92" y="216"/>
                      <a:pt x="92" y="216"/>
                      <a:pt x="92" y="216"/>
                    </a:cubicBezTo>
                    <a:cubicBezTo>
                      <a:pt x="101" y="216"/>
                      <a:pt x="101" y="216"/>
                      <a:pt x="101" y="216"/>
                    </a:cubicBezTo>
                    <a:cubicBezTo>
                      <a:pt x="101" y="385"/>
                      <a:pt x="101" y="385"/>
                      <a:pt x="101" y="385"/>
                    </a:cubicBezTo>
                    <a:cubicBezTo>
                      <a:pt x="101" y="398"/>
                      <a:pt x="111" y="409"/>
                      <a:pt x="124" y="409"/>
                    </a:cubicBezTo>
                    <a:cubicBezTo>
                      <a:pt x="137" y="409"/>
                      <a:pt x="147" y="398"/>
                      <a:pt x="147" y="385"/>
                    </a:cubicBezTo>
                    <a:cubicBezTo>
                      <a:pt x="147" y="201"/>
                      <a:pt x="147" y="201"/>
                      <a:pt x="147" y="201"/>
                    </a:cubicBezTo>
                    <a:lnTo>
                      <a:pt x="147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Oval 71"/>
              <p:cNvSpPr>
                <a:spLocks noChangeArrowheads="1"/>
              </p:cNvSpPr>
              <p:nvPr/>
            </p:nvSpPr>
            <p:spPr bwMode="auto">
              <a:xfrm>
                <a:off x="-1623987" y="4226357"/>
                <a:ext cx="201083" cy="2010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-1498044" y="3447786"/>
              <a:ext cx="2466433" cy="618459"/>
              <a:chOff x="-1498044" y="3447786"/>
              <a:chExt cx="2466433" cy="618459"/>
            </a:xfrm>
            <a:grpFill/>
          </p:grpSpPr>
          <p:sp>
            <p:nvSpPr>
              <p:cNvPr id="7" name="文本框 6"/>
              <p:cNvSpPr txBox="1"/>
              <p:nvPr/>
            </p:nvSpPr>
            <p:spPr>
              <a:xfrm>
                <a:off x="-857752" y="3481470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2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党员大会</a:t>
                </a:r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-1498044" y="3447786"/>
                <a:ext cx="666334" cy="583270"/>
              </a:xfrm>
              <a:custGeom>
                <a:avLst/>
                <a:gdLst>
                  <a:gd name="T0" fmla="*/ 44 w 957"/>
                  <a:gd name="T1" fmla="*/ 606 h 835"/>
                  <a:gd name="T2" fmla="*/ 102 w 957"/>
                  <a:gd name="T3" fmla="*/ 547 h 835"/>
                  <a:gd name="T4" fmla="*/ 546 w 957"/>
                  <a:gd name="T5" fmla="*/ 632 h 835"/>
                  <a:gd name="T6" fmla="*/ 281 w 957"/>
                  <a:gd name="T7" fmla="*/ 365 h 835"/>
                  <a:gd name="T8" fmla="*/ 209 w 957"/>
                  <a:gd name="T9" fmla="*/ 439 h 835"/>
                  <a:gd name="T10" fmla="*/ 96 w 957"/>
                  <a:gd name="T11" fmla="*/ 328 h 835"/>
                  <a:gd name="T12" fmla="*/ 295 w 957"/>
                  <a:gd name="T13" fmla="*/ 126 h 835"/>
                  <a:gd name="T14" fmla="*/ 422 w 957"/>
                  <a:gd name="T15" fmla="*/ 103 h 835"/>
                  <a:gd name="T16" fmla="*/ 479 w 957"/>
                  <a:gd name="T17" fmla="*/ 161 h 835"/>
                  <a:gd name="T18" fmla="*/ 381 w 957"/>
                  <a:gd name="T19" fmla="*/ 264 h 835"/>
                  <a:gd name="T20" fmla="*/ 648 w 957"/>
                  <a:gd name="T21" fmla="*/ 533 h 835"/>
                  <a:gd name="T22" fmla="*/ 436 w 957"/>
                  <a:gd name="T23" fmla="*/ 0 h 835"/>
                  <a:gd name="T24" fmla="*/ 749 w 957"/>
                  <a:gd name="T25" fmla="*/ 633 h 835"/>
                  <a:gd name="T26" fmla="*/ 821 w 957"/>
                  <a:gd name="T27" fmla="*/ 708 h 835"/>
                  <a:gd name="T28" fmla="*/ 725 w 957"/>
                  <a:gd name="T29" fmla="*/ 800 h 835"/>
                  <a:gd name="T30" fmla="*/ 651 w 957"/>
                  <a:gd name="T31" fmla="*/ 731 h 835"/>
                  <a:gd name="T32" fmla="*/ 146 w 957"/>
                  <a:gd name="T33" fmla="*/ 714 h 835"/>
                  <a:gd name="T34" fmla="*/ 113 w 957"/>
                  <a:gd name="T35" fmla="*/ 785 h 835"/>
                  <a:gd name="T36" fmla="*/ 32 w 957"/>
                  <a:gd name="T37" fmla="*/ 771 h 835"/>
                  <a:gd name="T38" fmla="*/ 103 w 957"/>
                  <a:gd name="T39" fmla="*/ 675 h 835"/>
                  <a:gd name="T40" fmla="*/ 44 w 957"/>
                  <a:gd name="T41" fmla="*/ 606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57" h="835">
                    <a:moveTo>
                      <a:pt x="44" y="606"/>
                    </a:moveTo>
                    <a:lnTo>
                      <a:pt x="102" y="547"/>
                    </a:lnTo>
                    <a:cubicBezTo>
                      <a:pt x="224" y="652"/>
                      <a:pt x="364" y="720"/>
                      <a:pt x="546" y="632"/>
                    </a:cubicBezTo>
                    <a:lnTo>
                      <a:pt x="281" y="365"/>
                    </a:lnTo>
                    <a:lnTo>
                      <a:pt x="209" y="439"/>
                    </a:lnTo>
                    <a:lnTo>
                      <a:pt x="96" y="328"/>
                    </a:lnTo>
                    <a:lnTo>
                      <a:pt x="295" y="126"/>
                    </a:lnTo>
                    <a:cubicBezTo>
                      <a:pt x="323" y="140"/>
                      <a:pt x="369" y="142"/>
                      <a:pt x="422" y="103"/>
                    </a:cubicBezTo>
                    <a:lnTo>
                      <a:pt x="479" y="161"/>
                    </a:lnTo>
                    <a:lnTo>
                      <a:pt x="381" y="264"/>
                    </a:lnTo>
                    <a:lnTo>
                      <a:pt x="648" y="533"/>
                    </a:lnTo>
                    <a:cubicBezTo>
                      <a:pt x="747" y="365"/>
                      <a:pt x="666" y="114"/>
                      <a:pt x="436" y="0"/>
                    </a:cubicBezTo>
                    <a:cubicBezTo>
                      <a:pt x="663" y="11"/>
                      <a:pt x="957" y="271"/>
                      <a:pt x="749" y="633"/>
                    </a:cubicBezTo>
                    <a:lnTo>
                      <a:pt x="821" y="708"/>
                    </a:lnTo>
                    <a:lnTo>
                      <a:pt x="725" y="800"/>
                    </a:lnTo>
                    <a:lnTo>
                      <a:pt x="651" y="731"/>
                    </a:lnTo>
                    <a:cubicBezTo>
                      <a:pt x="459" y="835"/>
                      <a:pt x="283" y="823"/>
                      <a:pt x="146" y="714"/>
                    </a:cubicBezTo>
                    <a:cubicBezTo>
                      <a:pt x="154" y="739"/>
                      <a:pt x="138" y="769"/>
                      <a:pt x="113" y="785"/>
                    </a:cubicBezTo>
                    <a:cubicBezTo>
                      <a:pt x="83" y="805"/>
                      <a:pt x="50" y="798"/>
                      <a:pt x="32" y="771"/>
                    </a:cubicBezTo>
                    <a:cubicBezTo>
                      <a:pt x="0" y="722"/>
                      <a:pt x="51" y="664"/>
                      <a:pt x="103" y="675"/>
                    </a:cubicBezTo>
                    <a:cubicBezTo>
                      <a:pt x="82" y="654"/>
                      <a:pt x="63" y="631"/>
                      <a:pt x="44" y="60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510144" y="5094623"/>
            <a:ext cx="5132002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党支部党员大会是党支部的</a:t>
            </a:r>
            <a:r>
              <a:rPr lang="zh-CN" altLang="zh-CN" sz="20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议事决策机构</a:t>
            </a:r>
            <a:r>
              <a:rPr lang="zh-CN" altLang="zh-CN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，由全体党员参加，一般每季度召开</a:t>
            </a:r>
            <a:r>
              <a:rPr lang="en-US" altLang="zh-CN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zh-CN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次。</a:t>
            </a:r>
            <a:r>
              <a:rPr lang="en-US" altLang="zh-CN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1" name="矩形: 圆角 40"/>
          <p:cNvSpPr/>
          <p:nvPr/>
        </p:nvSpPr>
        <p:spPr bwMode="auto">
          <a:xfrm>
            <a:off x="5648281" y="2014151"/>
            <a:ext cx="546925" cy="922961"/>
          </a:xfrm>
          <a:prstGeom prst="roundRect">
            <a:avLst>
              <a:gd name="adj" fmla="val 2593"/>
            </a:avLst>
          </a:prstGeom>
          <a:solidFill>
            <a:schemeClr val="accent2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职权</a:t>
            </a:r>
          </a:p>
        </p:txBody>
      </p:sp>
      <p:sp>
        <p:nvSpPr>
          <p:cNvPr id="42" name="矩形 41"/>
          <p:cNvSpPr/>
          <p:nvPr/>
        </p:nvSpPr>
        <p:spPr>
          <a:xfrm>
            <a:off x="6270173" y="1532423"/>
            <a:ext cx="5276734" cy="190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n-ea"/>
              </a:rPr>
              <a:t>听取和审查党支部委员会的工作报告；</a:t>
            </a:r>
            <a:endParaRPr lang="en-US" altLang="zh-CN" sz="1600" kern="0" dirty="0">
              <a:latin typeface="+mn-ea"/>
            </a:endParaRPr>
          </a:p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n-ea"/>
              </a:rPr>
              <a:t>选举出席上级党代表大会的代表候选人</a:t>
            </a:r>
            <a:r>
              <a:rPr lang="zh-CN" altLang="en-US" sz="1600" kern="0" dirty="0">
                <a:latin typeface="+mn-ea"/>
              </a:rPr>
              <a:t>、</a:t>
            </a:r>
            <a:r>
              <a:rPr lang="zh-CN" altLang="zh-CN" sz="1600" kern="0" dirty="0">
                <a:latin typeface="+mn-ea"/>
              </a:rPr>
              <a:t>代表；</a:t>
            </a:r>
            <a:endParaRPr lang="en-US" altLang="zh-CN" sz="1600" kern="0" dirty="0">
              <a:latin typeface="+mn-ea"/>
            </a:endParaRPr>
          </a:p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n-ea"/>
              </a:rPr>
              <a:t>讨论和表决预备党员转正、延长预备期或者取消资格；</a:t>
            </a:r>
            <a:endParaRPr lang="en-US" altLang="zh-CN" sz="1600" kern="0" dirty="0">
              <a:latin typeface="+mn-ea"/>
            </a:endParaRPr>
          </a:p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n-ea"/>
              </a:rPr>
              <a:t>讨论决定对党员的表彰表扬、组织处置和纪律处分；</a:t>
            </a:r>
            <a:endParaRPr lang="en-US" altLang="zh-CN" sz="1600" kern="0" dirty="0">
              <a:latin typeface="+mn-ea"/>
            </a:endParaRPr>
          </a:p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n-ea"/>
              </a:rPr>
              <a:t>决定其他重要事项。</a:t>
            </a:r>
            <a:r>
              <a:rPr lang="en-US" altLang="zh-CN" sz="1600" kern="0" dirty="0">
                <a:latin typeface="+mn-ea"/>
              </a:rPr>
              <a:t> </a:t>
            </a:r>
            <a:endParaRPr lang="zh-CN" altLang="zh-CN" sz="1600" kern="0" dirty="0"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887453" y="3832589"/>
            <a:ext cx="5293894" cy="734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zh-CN" kern="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村、社区重要事项以及与群众利益密切相关的事项，必须经过党支部党员大会讨论。</a:t>
            </a:r>
          </a:p>
        </p:txBody>
      </p:sp>
      <p:sp>
        <p:nvSpPr>
          <p:cNvPr id="44" name="矩形 43"/>
          <p:cNvSpPr/>
          <p:nvPr/>
        </p:nvSpPr>
        <p:spPr>
          <a:xfrm>
            <a:off x="5887453" y="4630804"/>
            <a:ext cx="5293894" cy="1062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zh-CN" altLang="en-US" ker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表决必须有半数以上有表决权的党员到会方可进行，赞成人数超过应到会有表决权的党员的半数为通过。 </a:t>
            </a:r>
            <a:endParaRPr lang="zh-CN" altLang="zh-CN" ker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/>
      <p:bldP spid="41" grpId="0" animBg="1"/>
      <p:bldP spid="42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32305" y="2400935"/>
            <a:ext cx="9362440" cy="230695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indent="504190" algn="just"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中共中央政治局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日召开会议，审议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中国共产党支部工作条例（试行）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（以下简称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条例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）。制定和实施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条例</a:t>
            </a:r>
            <a:r>
              <a:rPr lang="en-US" altLang="zh-CN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240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，是推动全面从严治党向基层延伸的重要举措，为新时代党支部建设提供了基本遵循，对加强党的组织体系建设，具有十分重要的意义。</a:t>
            </a:r>
          </a:p>
        </p:txBody>
      </p:sp>
      <p:sp>
        <p:nvSpPr>
          <p:cNvPr id="8" name="矩形 7"/>
          <p:cNvSpPr/>
          <p:nvPr/>
        </p:nvSpPr>
        <p:spPr>
          <a:xfrm>
            <a:off x="4814796" y="629633"/>
            <a:ext cx="256240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4190" algn="just"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4800" b="1" kern="1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前   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00">
        <p:random/>
      </p:transition>
    </mc:Choice>
    <mc:Fallback xmlns="">
      <p:transition spd="slow" advTm="68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45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ldLvl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49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458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ldLvl="0" animBg="1"/>
          <p:bldP spid="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740" y="391160"/>
            <a:ext cx="295910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第四章：工作机制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01336" y="2244049"/>
            <a:ext cx="4013073" cy="3091575"/>
            <a:chOff x="821485" y="2495608"/>
            <a:chExt cx="4013073" cy="3091575"/>
          </a:xfrm>
        </p:grpSpPr>
        <p:sp>
          <p:nvSpPr>
            <p:cNvPr id="4" name="矩形 3"/>
            <p:cNvSpPr/>
            <p:nvPr/>
          </p:nvSpPr>
          <p:spPr bwMode="auto">
            <a:xfrm>
              <a:off x="1957137" y="2495608"/>
              <a:ext cx="2827101" cy="164325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21485" y="2495608"/>
              <a:ext cx="4013073" cy="3091575"/>
              <a:chOff x="-1012826" y="3429000"/>
              <a:chExt cx="2025651" cy="1560513"/>
            </a:xfrm>
            <a:solidFill>
              <a:schemeClr val="tx1"/>
            </a:solidFill>
          </p:grpSpPr>
          <p:sp>
            <p:nvSpPr>
              <p:cNvPr id="9" name="Freeform 443"/>
              <p:cNvSpPr/>
              <p:nvPr/>
            </p:nvSpPr>
            <p:spPr bwMode="auto">
              <a:xfrm>
                <a:off x="-931863" y="4292600"/>
                <a:ext cx="371475" cy="587375"/>
              </a:xfrm>
              <a:custGeom>
                <a:avLst/>
                <a:gdLst>
                  <a:gd name="T0" fmla="*/ 48 w 289"/>
                  <a:gd name="T1" fmla="*/ 454 h 456"/>
                  <a:gd name="T2" fmla="*/ 101 w 289"/>
                  <a:gd name="T3" fmla="*/ 407 h 456"/>
                  <a:gd name="T4" fmla="*/ 127 w 289"/>
                  <a:gd name="T5" fmla="*/ 85 h 456"/>
                  <a:gd name="T6" fmla="*/ 162 w 289"/>
                  <a:gd name="T7" fmla="*/ 85 h 456"/>
                  <a:gd name="T8" fmla="*/ 188 w 289"/>
                  <a:gd name="T9" fmla="*/ 407 h 456"/>
                  <a:gd name="T10" fmla="*/ 242 w 289"/>
                  <a:gd name="T11" fmla="*/ 453 h 456"/>
                  <a:gd name="T12" fmla="*/ 287 w 289"/>
                  <a:gd name="T13" fmla="*/ 400 h 456"/>
                  <a:gd name="T14" fmla="*/ 254 w 289"/>
                  <a:gd name="T15" fmla="*/ 0 h 456"/>
                  <a:gd name="T16" fmla="*/ 145 w 289"/>
                  <a:gd name="T17" fmla="*/ 11 h 456"/>
                  <a:gd name="T18" fmla="*/ 35 w 289"/>
                  <a:gd name="T19" fmla="*/ 0 h 456"/>
                  <a:gd name="T20" fmla="*/ 2 w 289"/>
                  <a:gd name="T21" fmla="*/ 400 h 456"/>
                  <a:gd name="T22" fmla="*/ 48 w 289"/>
                  <a:gd name="T23" fmla="*/ 454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9" h="456">
                    <a:moveTo>
                      <a:pt x="48" y="454"/>
                    </a:moveTo>
                    <a:cubicBezTo>
                      <a:pt x="75" y="456"/>
                      <a:pt x="99" y="435"/>
                      <a:pt x="101" y="407"/>
                    </a:cubicBezTo>
                    <a:cubicBezTo>
                      <a:pt x="127" y="85"/>
                      <a:pt x="127" y="85"/>
                      <a:pt x="127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88" y="407"/>
                      <a:pt x="188" y="407"/>
                      <a:pt x="188" y="407"/>
                    </a:cubicBezTo>
                    <a:cubicBezTo>
                      <a:pt x="191" y="435"/>
                      <a:pt x="214" y="455"/>
                      <a:pt x="242" y="453"/>
                    </a:cubicBezTo>
                    <a:cubicBezTo>
                      <a:pt x="269" y="451"/>
                      <a:pt x="289" y="427"/>
                      <a:pt x="287" y="400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34" y="3"/>
                      <a:pt x="185" y="11"/>
                      <a:pt x="145" y="11"/>
                    </a:cubicBezTo>
                    <a:cubicBezTo>
                      <a:pt x="105" y="11"/>
                      <a:pt x="55" y="3"/>
                      <a:pt x="35" y="0"/>
                    </a:cubicBezTo>
                    <a:cubicBezTo>
                      <a:pt x="2" y="400"/>
                      <a:pt x="2" y="400"/>
                      <a:pt x="2" y="400"/>
                    </a:cubicBezTo>
                    <a:cubicBezTo>
                      <a:pt x="0" y="428"/>
                      <a:pt x="20" y="451"/>
                      <a:pt x="48" y="45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444"/>
              <p:cNvSpPr/>
              <p:nvPr/>
            </p:nvSpPr>
            <p:spPr bwMode="auto">
              <a:xfrm>
                <a:off x="-1012826" y="3830637"/>
                <a:ext cx="784225" cy="581025"/>
              </a:xfrm>
              <a:custGeom>
                <a:avLst/>
                <a:gdLst>
                  <a:gd name="T0" fmla="*/ 208 w 610"/>
                  <a:gd name="T1" fmla="*/ 358 h 451"/>
                  <a:gd name="T2" fmla="*/ 317 w 610"/>
                  <a:gd name="T3" fmla="*/ 347 h 451"/>
                  <a:gd name="T4" fmla="*/ 317 w 610"/>
                  <a:gd name="T5" fmla="*/ 341 h 451"/>
                  <a:gd name="T6" fmla="*/ 317 w 610"/>
                  <a:gd name="T7" fmla="*/ 125 h 451"/>
                  <a:gd name="T8" fmla="*/ 583 w 610"/>
                  <a:gd name="T9" fmla="*/ 66 h 451"/>
                  <a:gd name="T10" fmla="*/ 607 w 610"/>
                  <a:gd name="T11" fmla="*/ 28 h 451"/>
                  <a:gd name="T12" fmla="*/ 568 w 610"/>
                  <a:gd name="T13" fmla="*/ 4 h 451"/>
                  <a:gd name="T14" fmla="*/ 281 w 610"/>
                  <a:gd name="T15" fmla="*/ 68 h 451"/>
                  <a:gd name="T16" fmla="*/ 261 w 610"/>
                  <a:gd name="T17" fmla="*/ 68 h 451"/>
                  <a:gd name="T18" fmla="*/ 208 w 610"/>
                  <a:gd name="T19" fmla="*/ 98 h 451"/>
                  <a:gd name="T20" fmla="*/ 154 w 610"/>
                  <a:gd name="T21" fmla="*/ 68 h 451"/>
                  <a:gd name="T22" fmla="*/ 130 w 610"/>
                  <a:gd name="T23" fmla="*/ 68 h 451"/>
                  <a:gd name="T24" fmla="*/ 128 w 610"/>
                  <a:gd name="T25" fmla="*/ 68 h 451"/>
                  <a:gd name="T26" fmla="*/ 73 w 610"/>
                  <a:gd name="T27" fmla="*/ 93 h 451"/>
                  <a:gd name="T28" fmla="*/ 10 w 610"/>
                  <a:gd name="T29" fmla="*/ 420 h 451"/>
                  <a:gd name="T30" fmla="*/ 42 w 610"/>
                  <a:gd name="T31" fmla="*/ 451 h 451"/>
                  <a:gd name="T32" fmla="*/ 44 w 610"/>
                  <a:gd name="T33" fmla="*/ 450 h 451"/>
                  <a:gd name="T34" fmla="*/ 75 w 610"/>
                  <a:gd name="T35" fmla="*/ 417 h 451"/>
                  <a:gd name="T36" fmla="*/ 101 w 610"/>
                  <a:gd name="T37" fmla="*/ 164 h 451"/>
                  <a:gd name="T38" fmla="*/ 101 w 610"/>
                  <a:gd name="T39" fmla="*/ 341 h 451"/>
                  <a:gd name="T40" fmla="*/ 100 w 610"/>
                  <a:gd name="T41" fmla="*/ 347 h 451"/>
                  <a:gd name="T42" fmla="*/ 208 w 610"/>
                  <a:gd name="T43" fmla="*/ 358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0" h="451">
                    <a:moveTo>
                      <a:pt x="208" y="358"/>
                    </a:moveTo>
                    <a:cubicBezTo>
                      <a:pt x="247" y="358"/>
                      <a:pt x="298" y="350"/>
                      <a:pt x="317" y="347"/>
                    </a:cubicBezTo>
                    <a:cubicBezTo>
                      <a:pt x="317" y="341"/>
                      <a:pt x="317" y="341"/>
                      <a:pt x="317" y="341"/>
                    </a:cubicBezTo>
                    <a:cubicBezTo>
                      <a:pt x="317" y="125"/>
                      <a:pt x="317" y="125"/>
                      <a:pt x="317" y="125"/>
                    </a:cubicBezTo>
                    <a:cubicBezTo>
                      <a:pt x="583" y="66"/>
                      <a:pt x="583" y="66"/>
                      <a:pt x="583" y="66"/>
                    </a:cubicBezTo>
                    <a:cubicBezTo>
                      <a:pt x="600" y="62"/>
                      <a:pt x="610" y="45"/>
                      <a:pt x="607" y="28"/>
                    </a:cubicBezTo>
                    <a:cubicBezTo>
                      <a:pt x="603" y="11"/>
                      <a:pt x="585" y="0"/>
                      <a:pt x="568" y="4"/>
                    </a:cubicBezTo>
                    <a:cubicBezTo>
                      <a:pt x="281" y="68"/>
                      <a:pt x="281" y="68"/>
                      <a:pt x="281" y="68"/>
                    </a:cubicBezTo>
                    <a:cubicBezTo>
                      <a:pt x="261" y="68"/>
                      <a:pt x="261" y="68"/>
                      <a:pt x="261" y="68"/>
                    </a:cubicBezTo>
                    <a:cubicBezTo>
                      <a:pt x="258" y="84"/>
                      <a:pt x="235" y="98"/>
                      <a:pt x="208" y="98"/>
                    </a:cubicBezTo>
                    <a:cubicBezTo>
                      <a:pt x="180" y="98"/>
                      <a:pt x="157" y="84"/>
                      <a:pt x="154" y="68"/>
                    </a:cubicBezTo>
                    <a:cubicBezTo>
                      <a:pt x="130" y="68"/>
                      <a:pt x="130" y="68"/>
                      <a:pt x="130" y="68"/>
                    </a:cubicBezTo>
                    <a:cubicBezTo>
                      <a:pt x="130" y="68"/>
                      <a:pt x="129" y="68"/>
                      <a:pt x="128" y="68"/>
                    </a:cubicBezTo>
                    <a:cubicBezTo>
                      <a:pt x="117" y="68"/>
                      <a:pt x="95" y="72"/>
                      <a:pt x="73" y="93"/>
                    </a:cubicBezTo>
                    <a:cubicBezTo>
                      <a:pt x="21" y="141"/>
                      <a:pt x="0" y="251"/>
                      <a:pt x="10" y="420"/>
                    </a:cubicBezTo>
                    <a:cubicBezTo>
                      <a:pt x="11" y="437"/>
                      <a:pt x="25" y="451"/>
                      <a:pt x="42" y="451"/>
                    </a:cubicBezTo>
                    <a:cubicBezTo>
                      <a:pt x="43" y="451"/>
                      <a:pt x="43" y="451"/>
                      <a:pt x="44" y="450"/>
                    </a:cubicBezTo>
                    <a:cubicBezTo>
                      <a:pt x="61" y="449"/>
                      <a:pt x="76" y="434"/>
                      <a:pt x="75" y="417"/>
                    </a:cubicBezTo>
                    <a:cubicBezTo>
                      <a:pt x="66" y="276"/>
                      <a:pt x="81" y="201"/>
                      <a:pt x="101" y="164"/>
                    </a:cubicBezTo>
                    <a:cubicBezTo>
                      <a:pt x="101" y="341"/>
                      <a:pt x="101" y="341"/>
                      <a:pt x="101" y="341"/>
                    </a:cubicBezTo>
                    <a:cubicBezTo>
                      <a:pt x="100" y="347"/>
                      <a:pt x="100" y="347"/>
                      <a:pt x="100" y="347"/>
                    </a:cubicBezTo>
                    <a:cubicBezTo>
                      <a:pt x="119" y="350"/>
                      <a:pt x="168" y="358"/>
                      <a:pt x="208" y="35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445"/>
              <p:cNvSpPr/>
              <p:nvPr/>
            </p:nvSpPr>
            <p:spPr bwMode="auto">
              <a:xfrm>
                <a:off x="-862013" y="3656012"/>
                <a:ext cx="231775" cy="231775"/>
              </a:xfrm>
              <a:custGeom>
                <a:avLst/>
                <a:gdLst>
                  <a:gd name="T0" fmla="*/ 123 w 180"/>
                  <a:gd name="T1" fmla="*/ 173 h 180"/>
                  <a:gd name="T2" fmla="*/ 180 w 180"/>
                  <a:gd name="T3" fmla="*/ 90 h 180"/>
                  <a:gd name="T4" fmla="*/ 90 w 180"/>
                  <a:gd name="T5" fmla="*/ 0 h 180"/>
                  <a:gd name="T6" fmla="*/ 0 w 180"/>
                  <a:gd name="T7" fmla="*/ 90 h 180"/>
                  <a:gd name="T8" fmla="*/ 56 w 180"/>
                  <a:gd name="T9" fmla="*/ 173 h 180"/>
                  <a:gd name="T10" fmla="*/ 90 w 180"/>
                  <a:gd name="T11" fmla="*/ 180 h 180"/>
                  <a:gd name="T12" fmla="*/ 123 w 180"/>
                  <a:gd name="T13" fmla="*/ 17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0" h="180">
                    <a:moveTo>
                      <a:pt x="123" y="173"/>
                    </a:moveTo>
                    <a:cubicBezTo>
                      <a:pt x="156" y="160"/>
                      <a:pt x="180" y="128"/>
                      <a:pt x="180" y="90"/>
                    </a:cubicBezTo>
                    <a:cubicBezTo>
                      <a:pt x="180" y="40"/>
                      <a:pt x="139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28"/>
                      <a:pt x="23" y="160"/>
                      <a:pt x="56" y="173"/>
                    </a:cubicBezTo>
                    <a:cubicBezTo>
                      <a:pt x="66" y="178"/>
                      <a:pt x="78" y="180"/>
                      <a:pt x="90" y="180"/>
                    </a:cubicBezTo>
                    <a:cubicBezTo>
                      <a:pt x="102" y="180"/>
                      <a:pt x="113" y="178"/>
                      <a:pt x="123" y="17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446"/>
              <p:cNvSpPr/>
              <p:nvPr/>
            </p:nvSpPr>
            <p:spPr bwMode="auto">
              <a:xfrm>
                <a:off x="-446088" y="3429000"/>
                <a:ext cx="1458913" cy="844550"/>
              </a:xfrm>
              <a:custGeom>
                <a:avLst/>
                <a:gdLst>
                  <a:gd name="T0" fmla="*/ 0 w 919"/>
                  <a:gd name="T1" fmla="*/ 353 h 532"/>
                  <a:gd name="T2" fmla="*/ 0 w 919"/>
                  <a:gd name="T3" fmla="*/ 532 h 532"/>
                  <a:gd name="T4" fmla="*/ 919 w 919"/>
                  <a:gd name="T5" fmla="*/ 532 h 532"/>
                  <a:gd name="T6" fmla="*/ 919 w 919"/>
                  <a:gd name="T7" fmla="*/ 0 h 532"/>
                  <a:gd name="T8" fmla="*/ 0 w 919"/>
                  <a:gd name="T9" fmla="*/ 0 h 532"/>
                  <a:gd name="T10" fmla="*/ 0 w 919"/>
                  <a:gd name="T11" fmla="*/ 243 h 532"/>
                  <a:gd name="T12" fmla="*/ 17 w 919"/>
                  <a:gd name="T13" fmla="*/ 243 h 532"/>
                  <a:gd name="T14" fmla="*/ 17 w 919"/>
                  <a:gd name="T15" fmla="*/ 16 h 532"/>
                  <a:gd name="T16" fmla="*/ 902 w 919"/>
                  <a:gd name="T17" fmla="*/ 16 h 532"/>
                  <a:gd name="T18" fmla="*/ 902 w 919"/>
                  <a:gd name="T19" fmla="*/ 516 h 532"/>
                  <a:gd name="T20" fmla="*/ 17 w 919"/>
                  <a:gd name="T21" fmla="*/ 516 h 532"/>
                  <a:gd name="T22" fmla="*/ 17 w 919"/>
                  <a:gd name="T23" fmla="*/ 353 h 532"/>
                  <a:gd name="T24" fmla="*/ 0 w 919"/>
                  <a:gd name="T25" fmla="*/ 353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9" h="532">
                    <a:moveTo>
                      <a:pt x="0" y="353"/>
                    </a:moveTo>
                    <a:lnTo>
                      <a:pt x="0" y="532"/>
                    </a:lnTo>
                    <a:lnTo>
                      <a:pt x="919" y="532"/>
                    </a:lnTo>
                    <a:lnTo>
                      <a:pt x="919" y="0"/>
                    </a:lnTo>
                    <a:lnTo>
                      <a:pt x="0" y="0"/>
                    </a:lnTo>
                    <a:lnTo>
                      <a:pt x="0" y="243"/>
                    </a:lnTo>
                    <a:lnTo>
                      <a:pt x="17" y="243"/>
                    </a:lnTo>
                    <a:lnTo>
                      <a:pt x="17" y="16"/>
                    </a:lnTo>
                    <a:lnTo>
                      <a:pt x="902" y="16"/>
                    </a:lnTo>
                    <a:lnTo>
                      <a:pt x="902" y="516"/>
                    </a:lnTo>
                    <a:lnTo>
                      <a:pt x="17" y="516"/>
                    </a:lnTo>
                    <a:lnTo>
                      <a:pt x="17" y="353"/>
                    </a:lnTo>
                    <a:lnTo>
                      <a:pt x="0" y="35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447"/>
              <p:cNvSpPr/>
              <p:nvPr/>
            </p:nvSpPr>
            <p:spPr bwMode="auto">
              <a:xfrm>
                <a:off x="-255588" y="4433887"/>
                <a:ext cx="231775" cy="230188"/>
              </a:xfrm>
              <a:custGeom>
                <a:avLst/>
                <a:gdLst>
                  <a:gd name="T0" fmla="*/ 180 w 180"/>
                  <a:gd name="T1" fmla="*/ 90 h 179"/>
                  <a:gd name="T2" fmla="*/ 90 w 180"/>
                  <a:gd name="T3" fmla="*/ 0 h 179"/>
                  <a:gd name="T4" fmla="*/ 0 w 180"/>
                  <a:gd name="T5" fmla="*/ 90 h 179"/>
                  <a:gd name="T6" fmla="*/ 75 w 180"/>
                  <a:gd name="T7" fmla="*/ 179 h 179"/>
                  <a:gd name="T8" fmla="*/ 105 w 180"/>
                  <a:gd name="T9" fmla="*/ 179 h 179"/>
                  <a:gd name="T10" fmla="*/ 180 w 180"/>
                  <a:gd name="T11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79">
                    <a:moveTo>
                      <a:pt x="180" y="90"/>
                    </a:moveTo>
                    <a:cubicBezTo>
                      <a:pt x="180" y="40"/>
                      <a:pt x="14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35"/>
                      <a:pt x="32" y="171"/>
                      <a:pt x="75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47" y="171"/>
                      <a:pt x="180" y="135"/>
                      <a:pt x="180" y="9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448"/>
              <p:cNvSpPr/>
              <p:nvPr/>
            </p:nvSpPr>
            <p:spPr bwMode="auto">
              <a:xfrm>
                <a:off x="180974" y="4433887"/>
                <a:ext cx="231775" cy="230188"/>
              </a:xfrm>
              <a:custGeom>
                <a:avLst/>
                <a:gdLst>
                  <a:gd name="T0" fmla="*/ 180 w 180"/>
                  <a:gd name="T1" fmla="*/ 90 h 179"/>
                  <a:gd name="T2" fmla="*/ 90 w 180"/>
                  <a:gd name="T3" fmla="*/ 0 h 179"/>
                  <a:gd name="T4" fmla="*/ 0 w 180"/>
                  <a:gd name="T5" fmla="*/ 90 h 179"/>
                  <a:gd name="T6" fmla="*/ 75 w 180"/>
                  <a:gd name="T7" fmla="*/ 179 h 179"/>
                  <a:gd name="T8" fmla="*/ 105 w 180"/>
                  <a:gd name="T9" fmla="*/ 179 h 179"/>
                  <a:gd name="T10" fmla="*/ 180 w 180"/>
                  <a:gd name="T11" fmla="*/ 9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179">
                    <a:moveTo>
                      <a:pt x="180" y="90"/>
                    </a:moveTo>
                    <a:cubicBezTo>
                      <a:pt x="180" y="40"/>
                      <a:pt x="14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35"/>
                      <a:pt x="32" y="171"/>
                      <a:pt x="75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47" y="171"/>
                      <a:pt x="180" y="135"/>
                      <a:pt x="180" y="9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449"/>
              <p:cNvSpPr/>
              <p:nvPr/>
            </p:nvSpPr>
            <p:spPr bwMode="auto">
              <a:xfrm>
                <a:off x="-395288" y="4695825"/>
                <a:ext cx="1382713" cy="293688"/>
              </a:xfrm>
              <a:custGeom>
                <a:avLst/>
                <a:gdLst>
                  <a:gd name="T0" fmla="*/ 429 w 1074"/>
                  <a:gd name="T1" fmla="*/ 96 h 228"/>
                  <a:gd name="T2" fmla="*/ 429 w 1074"/>
                  <a:gd name="T3" fmla="*/ 228 h 228"/>
                  <a:gd name="T4" fmla="*/ 645 w 1074"/>
                  <a:gd name="T5" fmla="*/ 228 h 228"/>
                  <a:gd name="T6" fmla="*/ 645 w 1074"/>
                  <a:gd name="T7" fmla="*/ 97 h 228"/>
                  <a:gd name="T8" fmla="*/ 652 w 1074"/>
                  <a:gd name="T9" fmla="*/ 114 h 228"/>
                  <a:gd name="T10" fmla="*/ 672 w 1074"/>
                  <a:gd name="T11" fmla="*/ 228 h 228"/>
                  <a:gd name="T12" fmla="*/ 740 w 1074"/>
                  <a:gd name="T13" fmla="*/ 228 h 228"/>
                  <a:gd name="T14" fmla="*/ 765 w 1074"/>
                  <a:gd name="T15" fmla="*/ 96 h 228"/>
                  <a:gd name="T16" fmla="*/ 765 w 1074"/>
                  <a:gd name="T17" fmla="*/ 228 h 228"/>
                  <a:gd name="T18" fmla="*/ 985 w 1074"/>
                  <a:gd name="T19" fmla="*/ 228 h 228"/>
                  <a:gd name="T20" fmla="*/ 985 w 1074"/>
                  <a:gd name="T21" fmla="*/ 97 h 228"/>
                  <a:gd name="T22" fmla="*/ 991 w 1074"/>
                  <a:gd name="T23" fmla="*/ 114 h 228"/>
                  <a:gd name="T24" fmla="*/ 1010 w 1074"/>
                  <a:gd name="T25" fmla="*/ 228 h 228"/>
                  <a:gd name="T26" fmla="*/ 1074 w 1074"/>
                  <a:gd name="T27" fmla="*/ 228 h 228"/>
                  <a:gd name="T28" fmla="*/ 1029 w 1074"/>
                  <a:gd name="T29" fmla="*/ 49 h 228"/>
                  <a:gd name="T30" fmla="*/ 986 w 1074"/>
                  <a:gd name="T31" fmla="*/ 9 h 228"/>
                  <a:gd name="T32" fmla="*/ 954 w 1074"/>
                  <a:gd name="T33" fmla="*/ 0 h 228"/>
                  <a:gd name="T34" fmla="*/ 952 w 1074"/>
                  <a:gd name="T35" fmla="*/ 0 h 228"/>
                  <a:gd name="T36" fmla="*/ 891 w 1074"/>
                  <a:gd name="T37" fmla="*/ 0 h 228"/>
                  <a:gd name="T38" fmla="*/ 875 w 1074"/>
                  <a:gd name="T39" fmla="*/ 1 h 228"/>
                  <a:gd name="T40" fmla="*/ 858 w 1074"/>
                  <a:gd name="T41" fmla="*/ 0 h 228"/>
                  <a:gd name="T42" fmla="*/ 798 w 1074"/>
                  <a:gd name="T43" fmla="*/ 0 h 228"/>
                  <a:gd name="T44" fmla="*/ 796 w 1074"/>
                  <a:gd name="T45" fmla="*/ 0 h 228"/>
                  <a:gd name="T46" fmla="*/ 763 w 1074"/>
                  <a:gd name="T47" fmla="*/ 9 h 228"/>
                  <a:gd name="T48" fmla="*/ 706 w 1074"/>
                  <a:gd name="T49" fmla="*/ 76 h 228"/>
                  <a:gd name="T50" fmla="*/ 691 w 1074"/>
                  <a:gd name="T51" fmla="*/ 48 h 228"/>
                  <a:gd name="T52" fmla="*/ 648 w 1074"/>
                  <a:gd name="T53" fmla="*/ 9 h 228"/>
                  <a:gd name="T54" fmla="*/ 616 w 1074"/>
                  <a:gd name="T55" fmla="*/ 0 h 228"/>
                  <a:gd name="T56" fmla="*/ 614 w 1074"/>
                  <a:gd name="T57" fmla="*/ 0 h 228"/>
                  <a:gd name="T58" fmla="*/ 460 w 1074"/>
                  <a:gd name="T59" fmla="*/ 0 h 228"/>
                  <a:gd name="T60" fmla="*/ 458 w 1074"/>
                  <a:gd name="T61" fmla="*/ 0 h 228"/>
                  <a:gd name="T62" fmla="*/ 425 w 1074"/>
                  <a:gd name="T63" fmla="*/ 9 h 228"/>
                  <a:gd name="T64" fmla="*/ 368 w 1074"/>
                  <a:gd name="T65" fmla="*/ 76 h 228"/>
                  <a:gd name="T66" fmla="*/ 353 w 1074"/>
                  <a:gd name="T67" fmla="*/ 48 h 228"/>
                  <a:gd name="T68" fmla="*/ 310 w 1074"/>
                  <a:gd name="T69" fmla="*/ 9 h 228"/>
                  <a:gd name="T70" fmla="*/ 278 w 1074"/>
                  <a:gd name="T71" fmla="*/ 0 h 228"/>
                  <a:gd name="T72" fmla="*/ 276 w 1074"/>
                  <a:gd name="T73" fmla="*/ 0 h 228"/>
                  <a:gd name="T74" fmla="*/ 122 w 1074"/>
                  <a:gd name="T75" fmla="*/ 0 h 228"/>
                  <a:gd name="T76" fmla="*/ 120 w 1074"/>
                  <a:gd name="T77" fmla="*/ 0 h 228"/>
                  <a:gd name="T78" fmla="*/ 87 w 1074"/>
                  <a:gd name="T79" fmla="*/ 9 h 228"/>
                  <a:gd name="T80" fmla="*/ 26 w 1074"/>
                  <a:gd name="T81" fmla="*/ 84 h 228"/>
                  <a:gd name="T82" fmla="*/ 0 w 1074"/>
                  <a:gd name="T83" fmla="*/ 228 h 228"/>
                  <a:gd name="T84" fmla="*/ 64 w 1074"/>
                  <a:gd name="T85" fmla="*/ 228 h 228"/>
                  <a:gd name="T86" fmla="*/ 89 w 1074"/>
                  <a:gd name="T87" fmla="*/ 96 h 228"/>
                  <a:gd name="T88" fmla="*/ 89 w 1074"/>
                  <a:gd name="T89" fmla="*/ 228 h 228"/>
                  <a:gd name="T90" fmla="*/ 309 w 1074"/>
                  <a:gd name="T91" fmla="*/ 228 h 228"/>
                  <a:gd name="T92" fmla="*/ 309 w 1074"/>
                  <a:gd name="T93" fmla="*/ 97 h 228"/>
                  <a:gd name="T94" fmla="*/ 315 w 1074"/>
                  <a:gd name="T95" fmla="*/ 114 h 228"/>
                  <a:gd name="T96" fmla="*/ 334 w 1074"/>
                  <a:gd name="T97" fmla="*/ 228 h 228"/>
                  <a:gd name="T98" fmla="*/ 402 w 1074"/>
                  <a:gd name="T99" fmla="*/ 228 h 228"/>
                  <a:gd name="T100" fmla="*/ 429 w 1074"/>
                  <a:gd name="T101" fmla="*/ 9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74" h="228">
                    <a:moveTo>
                      <a:pt x="429" y="96"/>
                    </a:moveTo>
                    <a:cubicBezTo>
                      <a:pt x="429" y="228"/>
                      <a:pt x="429" y="228"/>
                      <a:pt x="429" y="228"/>
                    </a:cubicBezTo>
                    <a:cubicBezTo>
                      <a:pt x="645" y="228"/>
                      <a:pt x="645" y="228"/>
                      <a:pt x="645" y="228"/>
                    </a:cubicBezTo>
                    <a:cubicBezTo>
                      <a:pt x="645" y="97"/>
                      <a:pt x="645" y="97"/>
                      <a:pt x="645" y="97"/>
                    </a:cubicBezTo>
                    <a:cubicBezTo>
                      <a:pt x="649" y="101"/>
                      <a:pt x="650" y="107"/>
                      <a:pt x="652" y="114"/>
                    </a:cubicBezTo>
                    <a:cubicBezTo>
                      <a:pt x="661" y="138"/>
                      <a:pt x="669" y="176"/>
                      <a:pt x="672" y="228"/>
                    </a:cubicBezTo>
                    <a:cubicBezTo>
                      <a:pt x="740" y="228"/>
                      <a:pt x="740" y="228"/>
                      <a:pt x="740" y="228"/>
                    </a:cubicBezTo>
                    <a:cubicBezTo>
                      <a:pt x="744" y="160"/>
                      <a:pt x="757" y="120"/>
                      <a:pt x="765" y="96"/>
                    </a:cubicBezTo>
                    <a:cubicBezTo>
                      <a:pt x="765" y="228"/>
                      <a:pt x="765" y="228"/>
                      <a:pt x="765" y="228"/>
                    </a:cubicBezTo>
                    <a:cubicBezTo>
                      <a:pt x="985" y="228"/>
                      <a:pt x="985" y="228"/>
                      <a:pt x="985" y="228"/>
                    </a:cubicBezTo>
                    <a:cubicBezTo>
                      <a:pt x="985" y="97"/>
                      <a:pt x="985" y="97"/>
                      <a:pt x="985" y="97"/>
                    </a:cubicBezTo>
                    <a:cubicBezTo>
                      <a:pt x="985" y="101"/>
                      <a:pt x="989" y="107"/>
                      <a:pt x="991" y="114"/>
                    </a:cubicBezTo>
                    <a:cubicBezTo>
                      <a:pt x="1000" y="138"/>
                      <a:pt x="1007" y="176"/>
                      <a:pt x="1010" y="228"/>
                    </a:cubicBezTo>
                    <a:cubicBezTo>
                      <a:pt x="1074" y="228"/>
                      <a:pt x="1074" y="228"/>
                      <a:pt x="1074" y="228"/>
                    </a:cubicBezTo>
                    <a:cubicBezTo>
                      <a:pt x="1069" y="136"/>
                      <a:pt x="1052" y="83"/>
                      <a:pt x="1029" y="49"/>
                    </a:cubicBezTo>
                    <a:cubicBezTo>
                      <a:pt x="1016" y="29"/>
                      <a:pt x="1001" y="16"/>
                      <a:pt x="986" y="9"/>
                    </a:cubicBezTo>
                    <a:cubicBezTo>
                      <a:pt x="973" y="2"/>
                      <a:pt x="961" y="0"/>
                      <a:pt x="954" y="0"/>
                    </a:cubicBezTo>
                    <a:cubicBezTo>
                      <a:pt x="953" y="0"/>
                      <a:pt x="953" y="0"/>
                      <a:pt x="952" y="0"/>
                    </a:cubicBezTo>
                    <a:cubicBezTo>
                      <a:pt x="891" y="0"/>
                      <a:pt x="891" y="0"/>
                      <a:pt x="891" y="0"/>
                    </a:cubicBezTo>
                    <a:cubicBezTo>
                      <a:pt x="886" y="0"/>
                      <a:pt x="880" y="1"/>
                      <a:pt x="875" y="1"/>
                    </a:cubicBezTo>
                    <a:cubicBezTo>
                      <a:pt x="869" y="1"/>
                      <a:pt x="864" y="0"/>
                      <a:pt x="858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7" y="0"/>
                      <a:pt x="797" y="0"/>
                      <a:pt x="796" y="0"/>
                    </a:cubicBezTo>
                    <a:cubicBezTo>
                      <a:pt x="789" y="0"/>
                      <a:pt x="777" y="2"/>
                      <a:pt x="763" y="9"/>
                    </a:cubicBezTo>
                    <a:cubicBezTo>
                      <a:pt x="743" y="19"/>
                      <a:pt x="722" y="39"/>
                      <a:pt x="706" y="76"/>
                    </a:cubicBezTo>
                    <a:cubicBezTo>
                      <a:pt x="701" y="65"/>
                      <a:pt x="696" y="56"/>
                      <a:pt x="691" y="48"/>
                    </a:cubicBezTo>
                    <a:cubicBezTo>
                      <a:pt x="678" y="28"/>
                      <a:pt x="663" y="16"/>
                      <a:pt x="648" y="9"/>
                    </a:cubicBezTo>
                    <a:cubicBezTo>
                      <a:pt x="635" y="2"/>
                      <a:pt x="623" y="0"/>
                      <a:pt x="616" y="0"/>
                    </a:cubicBezTo>
                    <a:cubicBezTo>
                      <a:pt x="615" y="0"/>
                      <a:pt x="615" y="0"/>
                      <a:pt x="614" y="0"/>
                    </a:cubicBezTo>
                    <a:cubicBezTo>
                      <a:pt x="460" y="0"/>
                      <a:pt x="460" y="0"/>
                      <a:pt x="460" y="0"/>
                    </a:cubicBezTo>
                    <a:cubicBezTo>
                      <a:pt x="459" y="0"/>
                      <a:pt x="459" y="0"/>
                      <a:pt x="458" y="0"/>
                    </a:cubicBezTo>
                    <a:cubicBezTo>
                      <a:pt x="451" y="0"/>
                      <a:pt x="439" y="2"/>
                      <a:pt x="425" y="9"/>
                    </a:cubicBezTo>
                    <a:cubicBezTo>
                      <a:pt x="405" y="19"/>
                      <a:pt x="384" y="39"/>
                      <a:pt x="368" y="76"/>
                    </a:cubicBezTo>
                    <a:cubicBezTo>
                      <a:pt x="363" y="65"/>
                      <a:pt x="358" y="56"/>
                      <a:pt x="353" y="48"/>
                    </a:cubicBezTo>
                    <a:cubicBezTo>
                      <a:pt x="340" y="28"/>
                      <a:pt x="325" y="16"/>
                      <a:pt x="310" y="9"/>
                    </a:cubicBezTo>
                    <a:cubicBezTo>
                      <a:pt x="297" y="2"/>
                      <a:pt x="285" y="0"/>
                      <a:pt x="278" y="0"/>
                    </a:cubicBezTo>
                    <a:cubicBezTo>
                      <a:pt x="277" y="0"/>
                      <a:pt x="277" y="0"/>
                      <a:pt x="276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1" y="0"/>
                      <a:pt x="121" y="0"/>
                      <a:pt x="120" y="0"/>
                    </a:cubicBezTo>
                    <a:cubicBezTo>
                      <a:pt x="113" y="0"/>
                      <a:pt x="101" y="2"/>
                      <a:pt x="87" y="9"/>
                    </a:cubicBezTo>
                    <a:cubicBezTo>
                      <a:pt x="66" y="19"/>
                      <a:pt x="43" y="43"/>
                      <a:pt x="26" y="84"/>
                    </a:cubicBezTo>
                    <a:cubicBezTo>
                      <a:pt x="13" y="118"/>
                      <a:pt x="3" y="164"/>
                      <a:pt x="0" y="228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8" y="160"/>
                      <a:pt x="81" y="120"/>
                      <a:pt x="89" y="96"/>
                    </a:cubicBezTo>
                    <a:cubicBezTo>
                      <a:pt x="89" y="228"/>
                      <a:pt x="89" y="228"/>
                      <a:pt x="89" y="228"/>
                    </a:cubicBezTo>
                    <a:cubicBezTo>
                      <a:pt x="309" y="228"/>
                      <a:pt x="309" y="228"/>
                      <a:pt x="309" y="228"/>
                    </a:cubicBezTo>
                    <a:cubicBezTo>
                      <a:pt x="309" y="97"/>
                      <a:pt x="309" y="97"/>
                      <a:pt x="309" y="97"/>
                    </a:cubicBezTo>
                    <a:cubicBezTo>
                      <a:pt x="309" y="101"/>
                      <a:pt x="313" y="107"/>
                      <a:pt x="315" y="114"/>
                    </a:cubicBezTo>
                    <a:cubicBezTo>
                      <a:pt x="324" y="138"/>
                      <a:pt x="331" y="176"/>
                      <a:pt x="334" y="228"/>
                    </a:cubicBezTo>
                    <a:cubicBezTo>
                      <a:pt x="402" y="228"/>
                      <a:pt x="402" y="228"/>
                      <a:pt x="402" y="228"/>
                    </a:cubicBezTo>
                    <a:cubicBezTo>
                      <a:pt x="406" y="160"/>
                      <a:pt x="417" y="120"/>
                      <a:pt x="429" y="96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Oval 450"/>
              <p:cNvSpPr>
                <a:spLocks noChangeArrowheads="1"/>
              </p:cNvSpPr>
              <p:nvPr/>
            </p:nvSpPr>
            <p:spPr bwMode="auto">
              <a:xfrm>
                <a:off x="615949" y="4433887"/>
                <a:ext cx="231775" cy="2317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619415" y="276243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党支部委员会</a:t>
              </a: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201459" y="2760830"/>
              <a:ext cx="492123" cy="430776"/>
            </a:xfrm>
            <a:custGeom>
              <a:avLst/>
              <a:gdLst>
                <a:gd name="T0" fmla="*/ 44 w 957"/>
                <a:gd name="T1" fmla="*/ 606 h 835"/>
                <a:gd name="T2" fmla="*/ 102 w 957"/>
                <a:gd name="T3" fmla="*/ 547 h 835"/>
                <a:gd name="T4" fmla="*/ 546 w 957"/>
                <a:gd name="T5" fmla="*/ 632 h 835"/>
                <a:gd name="T6" fmla="*/ 281 w 957"/>
                <a:gd name="T7" fmla="*/ 365 h 835"/>
                <a:gd name="T8" fmla="*/ 209 w 957"/>
                <a:gd name="T9" fmla="*/ 439 h 835"/>
                <a:gd name="T10" fmla="*/ 96 w 957"/>
                <a:gd name="T11" fmla="*/ 328 h 835"/>
                <a:gd name="T12" fmla="*/ 295 w 957"/>
                <a:gd name="T13" fmla="*/ 126 h 835"/>
                <a:gd name="T14" fmla="*/ 422 w 957"/>
                <a:gd name="T15" fmla="*/ 103 h 835"/>
                <a:gd name="T16" fmla="*/ 479 w 957"/>
                <a:gd name="T17" fmla="*/ 161 h 835"/>
                <a:gd name="T18" fmla="*/ 381 w 957"/>
                <a:gd name="T19" fmla="*/ 264 h 835"/>
                <a:gd name="T20" fmla="*/ 648 w 957"/>
                <a:gd name="T21" fmla="*/ 533 h 835"/>
                <a:gd name="T22" fmla="*/ 436 w 957"/>
                <a:gd name="T23" fmla="*/ 0 h 835"/>
                <a:gd name="T24" fmla="*/ 749 w 957"/>
                <a:gd name="T25" fmla="*/ 633 h 835"/>
                <a:gd name="T26" fmla="*/ 821 w 957"/>
                <a:gd name="T27" fmla="*/ 708 h 835"/>
                <a:gd name="T28" fmla="*/ 725 w 957"/>
                <a:gd name="T29" fmla="*/ 800 h 835"/>
                <a:gd name="T30" fmla="*/ 651 w 957"/>
                <a:gd name="T31" fmla="*/ 731 h 835"/>
                <a:gd name="T32" fmla="*/ 146 w 957"/>
                <a:gd name="T33" fmla="*/ 714 h 835"/>
                <a:gd name="T34" fmla="*/ 113 w 957"/>
                <a:gd name="T35" fmla="*/ 785 h 835"/>
                <a:gd name="T36" fmla="*/ 32 w 957"/>
                <a:gd name="T37" fmla="*/ 771 h 835"/>
                <a:gd name="T38" fmla="*/ 103 w 957"/>
                <a:gd name="T39" fmla="*/ 675 h 835"/>
                <a:gd name="T40" fmla="*/ 44 w 957"/>
                <a:gd name="T41" fmla="*/ 606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57" h="835">
                  <a:moveTo>
                    <a:pt x="44" y="606"/>
                  </a:moveTo>
                  <a:lnTo>
                    <a:pt x="102" y="547"/>
                  </a:lnTo>
                  <a:cubicBezTo>
                    <a:pt x="224" y="652"/>
                    <a:pt x="364" y="720"/>
                    <a:pt x="546" y="632"/>
                  </a:cubicBezTo>
                  <a:lnTo>
                    <a:pt x="281" y="365"/>
                  </a:lnTo>
                  <a:lnTo>
                    <a:pt x="209" y="439"/>
                  </a:lnTo>
                  <a:lnTo>
                    <a:pt x="96" y="328"/>
                  </a:lnTo>
                  <a:lnTo>
                    <a:pt x="295" y="126"/>
                  </a:lnTo>
                  <a:cubicBezTo>
                    <a:pt x="323" y="140"/>
                    <a:pt x="369" y="142"/>
                    <a:pt x="422" y="103"/>
                  </a:cubicBezTo>
                  <a:lnTo>
                    <a:pt x="479" y="161"/>
                  </a:lnTo>
                  <a:lnTo>
                    <a:pt x="381" y="264"/>
                  </a:lnTo>
                  <a:lnTo>
                    <a:pt x="648" y="533"/>
                  </a:lnTo>
                  <a:cubicBezTo>
                    <a:pt x="747" y="365"/>
                    <a:pt x="666" y="114"/>
                    <a:pt x="436" y="0"/>
                  </a:cubicBezTo>
                  <a:cubicBezTo>
                    <a:pt x="663" y="11"/>
                    <a:pt x="957" y="271"/>
                    <a:pt x="749" y="633"/>
                  </a:cubicBezTo>
                  <a:lnTo>
                    <a:pt x="821" y="708"/>
                  </a:lnTo>
                  <a:lnTo>
                    <a:pt x="725" y="800"/>
                  </a:lnTo>
                  <a:lnTo>
                    <a:pt x="651" y="731"/>
                  </a:lnTo>
                  <a:cubicBezTo>
                    <a:pt x="459" y="835"/>
                    <a:pt x="283" y="823"/>
                    <a:pt x="146" y="714"/>
                  </a:cubicBezTo>
                  <a:cubicBezTo>
                    <a:pt x="154" y="739"/>
                    <a:pt x="138" y="769"/>
                    <a:pt x="113" y="785"/>
                  </a:cubicBezTo>
                  <a:cubicBezTo>
                    <a:pt x="83" y="805"/>
                    <a:pt x="50" y="798"/>
                    <a:pt x="32" y="771"/>
                  </a:cubicBezTo>
                  <a:cubicBezTo>
                    <a:pt x="0" y="722"/>
                    <a:pt x="51" y="664"/>
                    <a:pt x="103" y="675"/>
                  </a:cubicBezTo>
                  <a:cubicBezTo>
                    <a:pt x="82" y="654"/>
                    <a:pt x="63" y="631"/>
                    <a:pt x="44" y="6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19415" y="327238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党小组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5726767" y="1662664"/>
            <a:ext cx="5869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党支部委员会是党支部日常工作的</a:t>
            </a:r>
            <a:r>
              <a:rPr lang="zh-CN" altLang="zh-CN" sz="2000" b="1" kern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领导机构</a:t>
            </a:r>
            <a:endParaRPr lang="zh-CN" altLang="en-US" sz="2000" b="1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31548" y="2185468"/>
            <a:ext cx="4273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600" kern="0">
                <a:latin typeface="+mn-ea"/>
              </a:rPr>
              <a:t>一般每月召开</a:t>
            </a:r>
            <a:r>
              <a:rPr lang="en-US" altLang="zh-CN" sz="1600" kern="0">
                <a:latin typeface="+mn-ea"/>
              </a:rPr>
              <a:t>1</a:t>
            </a:r>
            <a:r>
              <a:rPr lang="zh-CN" altLang="zh-CN" sz="1600" kern="0">
                <a:latin typeface="+mn-ea"/>
              </a:rPr>
              <a:t>次，根据需要可以随时召开</a:t>
            </a:r>
            <a:endParaRPr lang="zh-CN" altLang="en-US" sz="160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31548" y="2583800"/>
            <a:ext cx="3961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600" kern="0">
                <a:latin typeface="+mn-ea"/>
              </a:rPr>
              <a:t>对党支部重要工作进行讨论、作出决定</a:t>
            </a:r>
            <a:endParaRPr lang="zh-CN" altLang="en-US" sz="1600"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31548" y="2992863"/>
            <a:ext cx="3345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sz="1600" kern="0">
                <a:latin typeface="+mn-ea"/>
              </a:rPr>
              <a:t>须有半数以上委员到会方可进行</a:t>
            </a:r>
            <a:endParaRPr lang="zh-CN" altLang="en-US" sz="1600"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26767" y="3983004"/>
            <a:ext cx="5869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党员人数较多、居住地比较分散的党支部，应当划分若干</a:t>
            </a:r>
            <a:r>
              <a:rPr lang="zh-CN" altLang="en-US" sz="2000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党小组</a:t>
            </a:r>
            <a:endParaRPr lang="zh-CN" altLang="en-US" sz="2000" b="1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31548" y="4714356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kern="0">
                <a:latin typeface="+mn-ea"/>
              </a:rPr>
              <a:t>党小组不是一级党组织</a:t>
            </a:r>
          </a:p>
        </p:txBody>
      </p:sp>
      <p:sp>
        <p:nvSpPr>
          <p:cNvPr id="23" name="矩形 22"/>
          <p:cNvSpPr/>
          <p:nvPr/>
        </p:nvSpPr>
        <p:spPr>
          <a:xfrm>
            <a:off x="5731548" y="5112688"/>
            <a:ext cx="5248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kern="0">
                <a:latin typeface="+mn-ea"/>
              </a:rPr>
              <a:t>主要落实党支部工作要求，完成党支部安排的任务。 </a:t>
            </a:r>
          </a:p>
        </p:txBody>
      </p:sp>
      <p:sp>
        <p:nvSpPr>
          <p:cNvPr id="24" name="矩形 23"/>
          <p:cNvSpPr/>
          <p:nvPr/>
        </p:nvSpPr>
        <p:spPr>
          <a:xfrm>
            <a:off x="5731548" y="5552852"/>
            <a:ext cx="58352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kern="0">
                <a:latin typeface="+mn-ea"/>
              </a:rPr>
              <a:t>每月召开</a:t>
            </a:r>
            <a:r>
              <a:rPr lang="en-US" altLang="zh-CN" sz="1600" kern="0">
                <a:latin typeface="+mn-ea"/>
              </a:rPr>
              <a:t>1</a:t>
            </a:r>
            <a:r>
              <a:rPr lang="zh-CN" altLang="en-US" sz="1600" kern="0">
                <a:latin typeface="+mn-ea"/>
              </a:rPr>
              <a:t>次，组织党员参加政治学习、谈心谈话、开展批评和自我批评等。 </a:t>
            </a: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731548" y="3717032"/>
            <a:ext cx="562341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24965" y="400685"/>
            <a:ext cx="322072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第五章：组织生活</a:t>
            </a:r>
          </a:p>
        </p:txBody>
      </p:sp>
      <p:sp>
        <p:nvSpPr>
          <p:cNvPr id="4" name="矩形 3"/>
          <p:cNvSpPr/>
          <p:nvPr/>
        </p:nvSpPr>
        <p:spPr>
          <a:xfrm>
            <a:off x="1722474" y="1607580"/>
            <a:ext cx="8985274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党支部应当</a:t>
            </a:r>
            <a:r>
              <a:rPr lang="zh-CN" altLang="zh-CN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严格执行党的组织生活制度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，经常、认真、严肃地开展批评和自我批评，增强党内政治生活的政治性、时代性、原则性、战斗性。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endParaRPr lang="zh-CN" altLang="zh-CN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党员领导干部应当</a:t>
            </a:r>
            <a:r>
              <a:rPr lang="zh-CN" altLang="zh-CN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带头参加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所在党支部或者党小组组织生活。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9050709" y="3193269"/>
            <a:ext cx="3146054" cy="3665474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1179771" y="1485364"/>
            <a:ext cx="445414" cy="423972"/>
          </a:xfrm>
          <a:custGeom>
            <a:avLst/>
            <a:gdLst>
              <a:gd name="T0" fmla="*/ 0 w 2014"/>
              <a:gd name="T1" fmla="*/ 1909 h 1909"/>
              <a:gd name="T2" fmla="*/ 0 w 2014"/>
              <a:gd name="T3" fmla="*/ 1224 h 1909"/>
              <a:gd name="T4" fmla="*/ 872 w 2014"/>
              <a:gd name="T5" fmla="*/ 0 h 1909"/>
              <a:gd name="T6" fmla="*/ 872 w 2014"/>
              <a:gd name="T7" fmla="*/ 290 h 1909"/>
              <a:gd name="T8" fmla="*/ 353 w 2014"/>
              <a:gd name="T9" fmla="*/ 1142 h 1909"/>
              <a:gd name="T10" fmla="*/ 789 w 2014"/>
              <a:gd name="T11" fmla="*/ 1142 h 1909"/>
              <a:gd name="T12" fmla="*/ 789 w 2014"/>
              <a:gd name="T13" fmla="*/ 1909 h 1909"/>
              <a:gd name="T14" fmla="*/ 0 w 2014"/>
              <a:gd name="T15" fmla="*/ 1909 h 1909"/>
              <a:gd name="T16" fmla="*/ 1142 w 2014"/>
              <a:gd name="T17" fmla="*/ 1909 h 1909"/>
              <a:gd name="T18" fmla="*/ 1142 w 2014"/>
              <a:gd name="T19" fmla="*/ 1224 h 1909"/>
              <a:gd name="T20" fmla="*/ 2014 w 2014"/>
              <a:gd name="T21" fmla="*/ 0 h 1909"/>
              <a:gd name="T22" fmla="*/ 2014 w 2014"/>
              <a:gd name="T23" fmla="*/ 290 h 1909"/>
              <a:gd name="T24" fmla="*/ 1515 w 2014"/>
              <a:gd name="T25" fmla="*/ 1142 h 1909"/>
              <a:gd name="T26" fmla="*/ 1931 w 2014"/>
              <a:gd name="T27" fmla="*/ 1142 h 1909"/>
              <a:gd name="T28" fmla="*/ 1931 w 2014"/>
              <a:gd name="T29" fmla="*/ 1909 h 1909"/>
              <a:gd name="T30" fmla="*/ 1142 w 2014"/>
              <a:gd name="T31" fmla="*/ 1909 h 1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14" h="1909">
                <a:moveTo>
                  <a:pt x="0" y="1909"/>
                </a:moveTo>
                <a:lnTo>
                  <a:pt x="0" y="1224"/>
                </a:lnTo>
                <a:cubicBezTo>
                  <a:pt x="0" y="630"/>
                  <a:pt x="290" y="221"/>
                  <a:pt x="872" y="0"/>
                </a:cubicBezTo>
                <a:lnTo>
                  <a:pt x="872" y="290"/>
                </a:lnTo>
                <a:cubicBezTo>
                  <a:pt x="512" y="498"/>
                  <a:pt x="339" y="781"/>
                  <a:pt x="353" y="1142"/>
                </a:cubicBezTo>
                <a:lnTo>
                  <a:pt x="789" y="1142"/>
                </a:lnTo>
                <a:lnTo>
                  <a:pt x="789" y="1909"/>
                </a:lnTo>
                <a:lnTo>
                  <a:pt x="0" y="1909"/>
                </a:lnTo>
                <a:close/>
                <a:moveTo>
                  <a:pt x="1142" y="1909"/>
                </a:moveTo>
                <a:lnTo>
                  <a:pt x="1142" y="1224"/>
                </a:lnTo>
                <a:cubicBezTo>
                  <a:pt x="1142" y="630"/>
                  <a:pt x="1432" y="221"/>
                  <a:pt x="2014" y="0"/>
                </a:cubicBezTo>
                <a:lnTo>
                  <a:pt x="2014" y="290"/>
                </a:lnTo>
                <a:cubicBezTo>
                  <a:pt x="1668" y="484"/>
                  <a:pt x="1501" y="768"/>
                  <a:pt x="1515" y="1142"/>
                </a:cubicBezTo>
                <a:lnTo>
                  <a:pt x="1931" y="1142"/>
                </a:lnTo>
                <a:lnTo>
                  <a:pt x="1931" y="1909"/>
                </a:lnTo>
                <a:lnTo>
                  <a:pt x="1142" y="19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10594617" y="2466606"/>
            <a:ext cx="445414" cy="423972"/>
          </a:xfrm>
          <a:custGeom>
            <a:avLst/>
            <a:gdLst>
              <a:gd name="T0" fmla="*/ 2014 w 2014"/>
              <a:gd name="T1" fmla="*/ 0 h 1909"/>
              <a:gd name="T2" fmla="*/ 2014 w 2014"/>
              <a:gd name="T3" fmla="*/ 686 h 1909"/>
              <a:gd name="T4" fmla="*/ 1141 w 2014"/>
              <a:gd name="T5" fmla="*/ 1909 h 1909"/>
              <a:gd name="T6" fmla="*/ 1141 w 2014"/>
              <a:gd name="T7" fmla="*/ 1619 h 1909"/>
              <a:gd name="T8" fmla="*/ 1660 w 2014"/>
              <a:gd name="T9" fmla="*/ 768 h 1909"/>
              <a:gd name="T10" fmla="*/ 1225 w 2014"/>
              <a:gd name="T11" fmla="*/ 768 h 1909"/>
              <a:gd name="T12" fmla="*/ 1225 w 2014"/>
              <a:gd name="T13" fmla="*/ 0 h 1909"/>
              <a:gd name="T14" fmla="*/ 2014 w 2014"/>
              <a:gd name="T15" fmla="*/ 0 h 1909"/>
              <a:gd name="T16" fmla="*/ 872 w 2014"/>
              <a:gd name="T17" fmla="*/ 0 h 1909"/>
              <a:gd name="T18" fmla="*/ 872 w 2014"/>
              <a:gd name="T19" fmla="*/ 686 h 1909"/>
              <a:gd name="T20" fmla="*/ 0 w 2014"/>
              <a:gd name="T21" fmla="*/ 1909 h 1909"/>
              <a:gd name="T22" fmla="*/ 0 w 2014"/>
              <a:gd name="T23" fmla="*/ 1619 h 1909"/>
              <a:gd name="T24" fmla="*/ 498 w 2014"/>
              <a:gd name="T25" fmla="*/ 768 h 1909"/>
              <a:gd name="T26" fmla="*/ 83 w 2014"/>
              <a:gd name="T27" fmla="*/ 768 h 1909"/>
              <a:gd name="T28" fmla="*/ 83 w 2014"/>
              <a:gd name="T29" fmla="*/ 0 h 1909"/>
              <a:gd name="T30" fmla="*/ 872 w 2014"/>
              <a:gd name="T31" fmla="*/ 0 h 1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14" h="1909">
                <a:moveTo>
                  <a:pt x="2014" y="0"/>
                </a:moveTo>
                <a:lnTo>
                  <a:pt x="2014" y="686"/>
                </a:lnTo>
                <a:cubicBezTo>
                  <a:pt x="2014" y="1280"/>
                  <a:pt x="1723" y="1688"/>
                  <a:pt x="1141" y="1909"/>
                </a:cubicBezTo>
                <a:lnTo>
                  <a:pt x="1141" y="1619"/>
                </a:lnTo>
                <a:cubicBezTo>
                  <a:pt x="1502" y="1412"/>
                  <a:pt x="1674" y="1128"/>
                  <a:pt x="1660" y="768"/>
                </a:cubicBezTo>
                <a:lnTo>
                  <a:pt x="1225" y="768"/>
                </a:lnTo>
                <a:lnTo>
                  <a:pt x="1225" y="0"/>
                </a:lnTo>
                <a:lnTo>
                  <a:pt x="2014" y="0"/>
                </a:lnTo>
                <a:close/>
                <a:moveTo>
                  <a:pt x="872" y="0"/>
                </a:moveTo>
                <a:lnTo>
                  <a:pt x="872" y="686"/>
                </a:lnTo>
                <a:cubicBezTo>
                  <a:pt x="872" y="1280"/>
                  <a:pt x="582" y="1688"/>
                  <a:pt x="0" y="1909"/>
                </a:cubicBezTo>
                <a:lnTo>
                  <a:pt x="0" y="1619"/>
                </a:lnTo>
                <a:cubicBezTo>
                  <a:pt x="346" y="1425"/>
                  <a:pt x="512" y="1142"/>
                  <a:pt x="498" y="768"/>
                </a:cubicBezTo>
                <a:lnTo>
                  <a:pt x="83" y="768"/>
                </a:lnTo>
                <a:lnTo>
                  <a:pt x="83" y="0"/>
                </a:lnTo>
                <a:lnTo>
                  <a:pt x="8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: 剪去单角 7"/>
          <p:cNvSpPr/>
          <p:nvPr/>
        </p:nvSpPr>
        <p:spPr bwMode="auto">
          <a:xfrm>
            <a:off x="1062143" y="3294942"/>
            <a:ext cx="1502194" cy="574265"/>
          </a:xfrm>
          <a:prstGeom prst="snip1Rect">
            <a:avLst/>
          </a:prstGeom>
          <a:solidFill>
            <a:schemeClr val="accent1"/>
          </a:solidFill>
          <a:ln w="381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三会一课</a:t>
            </a:r>
          </a:p>
        </p:txBody>
      </p:sp>
      <p:sp>
        <p:nvSpPr>
          <p:cNvPr id="9" name="矩形 8"/>
          <p:cNvSpPr/>
          <p:nvPr/>
        </p:nvSpPr>
        <p:spPr>
          <a:xfrm>
            <a:off x="2642865" y="3234636"/>
            <a:ext cx="5069603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sz="1600" kern="0" dirty="0">
                <a:latin typeface="+mn-ea"/>
              </a:rPr>
              <a:t>突出政治学习和教育，突出党性锻炼，以“两学一做”为主要内容，结合党员思想和工作实际。</a:t>
            </a:r>
            <a:r>
              <a:rPr lang="en-US" altLang="zh-CN" sz="1600" kern="0" dirty="0">
                <a:latin typeface="+mn-ea"/>
              </a:rPr>
              <a:t> </a:t>
            </a:r>
            <a:endParaRPr lang="zh-CN" altLang="zh-CN" sz="1600" kern="0" dirty="0">
              <a:latin typeface="+mn-ea"/>
            </a:endParaRPr>
          </a:p>
        </p:txBody>
      </p:sp>
      <p:sp>
        <p:nvSpPr>
          <p:cNvPr id="10" name="矩形: 剪去单角 9"/>
          <p:cNvSpPr/>
          <p:nvPr/>
        </p:nvSpPr>
        <p:spPr bwMode="auto">
          <a:xfrm>
            <a:off x="1062143" y="4268627"/>
            <a:ext cx="1502194" cy="574265"/>
          </a:xfrm>
          <a:prstGeom prst="snip1Rect">
            <a:avLst/>
          </a:prstGeom>
          <a:solidFill>
            <a:schemeClr val="accent1"/>
          </a:solidFill>
          <a:ln w="381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党课</a:t>
            </a:r>
          </a:p>
        </p:txBody>
      </p:sp>
      <p:sp>
        <p:nvSpPr>
          <p:cNvPr id="11" name="矩形 10"/>
          <p:cNvSpPr/>
          <p:nvPr/>
        </p:nvSpPr>
        <p:spPr>
          <a:xfrm>
            <a:off x="2642865" y="4171740"/>
            <a:ext cx="5069603" cy="664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600" kern="0">
                <a:latin typeface="+mn-ea"/>
              </a:rPr>
              <a:t>针对党员思想和工作实际，注重身边人讲身边事，增强吸引力感染力。党委</a:t>
            </a:r>
            <a:r>
              <a:rPr lang="en-US" altLang="zh-CN" sz="1600" kern="0">
                <a:latin typeface="+mn-ea"/>
              </a:rPr>
              <a:t>(</a:t>
            </a:r>
            <a:r>
              <a:rPr lang="zh-CN" altLang="en-US" sz="1600" kern="0">
                <a:latin typeface="+mn-ea"/>
              </a:rPr>
              <a:t>党组</a:t>
            </a:r>
            <a:r>
              <a:rPr lang="en-US" altLang="zh-CN" sz="1600" kern="0">
                <a:latin typeface="+mn-ea"/>
              </a:rPr>
              <a:t>)</a:t>
            </a:r>
            <a:r>
              <a:rPr lang="zh-CN" altLang="en-US" sz="1600" kern="0">
                <a:latin typeface="+mn-ea"/>
              </a:rPr>
              <a:t>书记每年</a:t>
            </a:r>
            <a:r>
              <a:rPr lang="zh-CN" altLang="en-US" sz="1600" b="1" kern="0">
                <a:solidFill>
                  <a:schemeClr val="accent2"/>
                </a:solidFill>
                <a:latin typeface="+mn-ea"/>
              </a:rPr>
              <a:t>至少讲</a:t>
            </a:r>
            <a:r>
              <a:rPr lang="en-US" altLang="zh-CN" sz="1600" b="1" kern="0">
                <a:solidFill>
                  <a:schemeClr val="accent2"/>
                </a:solidFill>
                <a:latin typeface="+mn-ea"/>
              </a:rPr>
              <a:t>1</a:t>
            </a:r>
            <a:r>
              <a:rPr lang="zh-CN" altLang="en-US" sz="1600" b="1" kern="0">
                <a:solidFill>
                  <a:schemeClr val="accent2"/>
                </a:solidFill>
                <a:latin typeface="+mn-ea"/>
              </a:rPr>
              <a:t>次党课</a:t>
            </a:r>
            <a:r>
              <a:rPr lang="zh-CN" altLang="en-US" sz="1600" kern="0">
                <a:latin typeface="+mn-ea"/>
              </a:rPr>
              <a:t>。</a:t>
            </a:r>
            <a:endParaRPr lang="zh-CN" altLang="zh-CN" sz="1600" kern="0">
              <a:latin typeface="+mn-ea"/>
            </a:endParaRPr>
          </a:p>
        </p:txBody>
      </p:sp>
      <p:sp>
        <p:nvSpPr>
          <p:cNvPr id="12" name="矩形: 剪去单角 11"/>
          <p:cNvSpPr/>
          <p:nvPr/>
        </p:nvSpPr>
        <p:spPr bwMode="auto">
          <a:xfrm>
            <a:off x="1062143" y="5274992"/>
            <a:ext cx="1502194" cy="574265"/>
          </a:xfrm>
          <a:prstGeom prst="snip1Rect">
            <a:avLst/>
          </a:prstGeom>
          <a:solidFill>
            <a:schemeClr val="accent1"/>
          </a:solidFill>
          <a:ln w="381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主题党日</a:t>
            </a:r>
          </a:p>
        </p:txBody>
      </p:sp>
      <p:sp>
        <p:nvSpPr>
          <p:cNvPr id="13" name="矩形 12"/>
          <p:cNvSpPr/>
          <p:nvPr/>
        </p:nvSpPr>
        <p:spPr>
          <a:xfrm>
            <a:off x="2642865" y="5214686"/>
            <a:ext cx="5069603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600" kern="0" dirty="0">
                <a:latin typeface="+mn-ea"/>
              </a:rPr>
              <a:t>每月定</a:t>
            </a:r>
            <a:r>
              <a:rPr lang="en-US" altLang="zh-CN" sz="1600" kern="0" dirty="0">
                <a:latin typeface="+mn-ea"/>
              </a:rPr>
              <a:t>1</a:t>
            </a:r>
            <a:r>
              <a:rPr lang="zh-CN" altLang="en-US" sz="1600" kern="0" dirty="0">
                <a:latin typeface="+mn-ea"/>
              </a:rPr>
              <a:t>天开展，集中学习、过组织生活、进行民主议事和志愿服务等。开展前应研究主题和内容；开展后应落实。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200">
        <p:random/>
      </p:transition>
    </mc:Choice>
    <mc:Fallback xmlns="">
      <p:transition spd="slow" advTm="5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96037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第五章：组织生活</a:t>
            </a:r>
          </a:p>
        </p:txBody>
      </p:sp>
      <p:sp>
        <p:nvSpPr>
          <p:cNvPr id="3" name="矩形: 圆角 2"/>
          <p:cNvSpPr/>
          <p:nvPr/>
        </p:nvSpPr>
        <p:spPr bwMode="auto">
          <a:xfrm>
            <a:off x="1062142" y="1741018"/>
            <a:ext cx="2138881" cy="446216"/>
          </a:xfrm>
          <a:prstGeom prst="roundRect">
            <a:avLst>
              <a:gd name="adj" fmla="val 3365"/>
            </a:avLst>
          </a:prstGeom>
          <a:solidFill>
            <a:schemeClr val="accent1"/>
          </a:solidFill>
          <a:ln w="28575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组织生活会</a:t>
            </a:r>
          </a:p>
        </p:txBody>
      </p:sp>
      <p:sp>
        <p:nvSpPr>
          <p:cNvPr id="4" name="矩形 3"/>
          <p:cNvSpPr/>
          <p:nvPr/>
        </p:nvSpPr>
        <p:spPr>
          <a:xfrm>
            <a:off x="832259" y="2291764"/>
            <a:ext cx="5069603" cy="664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 dirty="0">
                <a:latin typeface="+mn-ea"/>
              </a:rPr>
              <a:t>每年至少召开</a:t>
            </a:r>
            <a:r>
              <a:rPr lang="en-US" altLang="zh-CN" sz="1600" b="1" kern="0" dirty="0">
                <a:latin typeface="+mn-ea"/>
              </a:rPr>
              <a:t>1</a:t>
            </a:r>
            <a:r>
              <a:rPr lang="zh-CN" altLang="en-US" sz="1600" b="1" kern="0" dirty="0">
                <a:latin typeface="+mn-ea"/>
              </a:rPr>
              <a:t>次</a:t>
            </a:r>
            <a:r>
              <a:rPr lang="zh-CN" altLang="en-US" sz="1600" kern="0" dirty="0">
                <a:latin typeface="+mn-ea"/>
              </a:rPr>
              <a:t>，一般以党支部党员大会、党支部委员会会议或者党小组会形式召开。</a:t>
            </a:r>
          </a:p>
        </p:txBody>
      </p:sp>
      <p:sp>
        <p:nvSpPr>
          <p:cNvPr id="5" name="矩形 4"/>
          <p:cNvSpPr/>
          <p:nvPr/>
        </p:nvSpPr>
        <p:spPr>
          <a:xfrm>
            <a:off x="1001063" y="2940794"/>
            <a:ext cx="5069603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zh-CN" sz="1600" kern="0" dirty="0">
                <a:latin typeface="+mn-ea"/>
              </a:rPr>
              <a:t>会前认真学习，谈心谈话，听取意见；</a:t>
            </a:r>
            <a:endParaRPr lang="en-US" altLang="zh-CN" sz="1600" kern="0" dirty="0">
              <a:latin typeface="+mn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zh-CN" sz="1600" kern="0" dirty="0">
                <a:latin typeface="+mn-ea"/>
              </a:rPr>
              <a:t>会上查摆问题，开展批评和自我批评；</a:t>
            </a:r>
            <a:endParaRPr lang="en-US" altLang="zh-CN" sz="1600" kern="0" dirty="0">
              <a:latin typeface="+mn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CN" altLang="zh-CN" sz="1600" kern="0" dirty="0">
                <a:latin typeface="+mn-ea"/>
              </a:rPr>
              <a:t>会后制定整改措施，逐一整改落实。</a:t>
            </a:r>
          </a:p>
        </p:txBody>
      </p:sp>
      <p:sp>
        <p:nvSpPr>
          <p:cNvPr id="6" name="矩形: 圆角 5"/>
          <p:cNvSpPr/>
          <p:nvPr/>
        </p:nvSpPr>
        <p:spPr bwMode="auto">
          <a:xfrm>
            <a:off x="1110748" y="4102693"/>
            <a:ext cx="2138881" cy="446216"/>
          </a:xfrm>
          <a:prstGeom prst="roundRect">
            <a:avLst>
              <a:gd name="adj" fmla="val 3365"/>
            </a:avLst>
          </a:prstGeom>
          <a:solidFill>
            <a:schemeClr val="accent1"/>
          </a:solidFill>
          <a:ln w="28575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民主评议党员</a:t>
            </a:r>
          </a:p>
        </p:txBody>
      </p:sp>
      <p:sp>
        <p:nvSpPr>
          <p:cNvPr id="7" name="矩形 6"/>
          <p:cNvSpPr/>
          <p:nvPr/>
        </p:nvSpPr>
        <p:spPr>
          <a:xfrm>
            <a:off x="832259" y="4630887"/>
            <a:ext cx="5069603" cy="664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600" b="1" kern="0">
                <a:latin typeface="+mn-ea"/>
              </a:rPr>
              <a:t>每年至少召开</a:t>
            </a:r>
            <a:r>
              <a:rPr lang="en-US" altLang="zh-CN" sz="1600" b="1" kern="0">
                <a:latin typeface="+mn-ea"/>
              </a:rPr>
              <a:t>1</a:t>
            </a:r>
            <a:r>
              <a:rPr lang="zh-CN" altLang="en-US" sz="1600" b="1" kern="0">
                <a:latin typeface="+mn-ea"/>
              </a:rPr>
              <a:t>次</a:t>
            </a:r>
            <a:r>
              <a:rPr lang="zh-CN" altLang="en-US" sz="1600" kern="0">
                <a:latin typeface="+mn-ea"/>
              </a:rPr>
              <a:t>，组织党员对照合格党员标准、对照入党誓词，联系个人实际进行党性分析。</a:t>
            </a:r>
          </a:p>
        </p:txBody>
      </p:sp>
      <p:sp>
        <p:nvSpPr>
          <p:cNvPr id="8" name="矩形 7"/>
          <p:cNvSpPr/>
          <p:nvPr/>
        </p:nvSpPr>
        <p:spPr>
          <a:xfrm>
            <a:off x="868161" y="5340343"/>
            <a:ext cx="50337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600" kern="0" dirty="0">
                <a:latin typeface="+mn-ea"/>
              </a:rPr>
              <a:t>按照</a:t>
            </a:r>
            <a:r>
              <a:rPr lang="zh-CN" altLang="zh-CN" sz="1600" b="1" kern="0" dirty="0">
                <a:latin typeface="+mn-ea"/>
              </a:rPr>
              <a:t>个人自评、党员互评、民主测评</a:t>
            </a:r>
            <a:r>
              <a:rPr lang="zh-CN" altLang="zh-CN" sz="1600" kern="0" dirty="0">
                <a:latin typeface="+mn-ea"/>
              </a:rPr>
              <a:t>的程序，组织党员进行评议</a:t>
            </a:r>
            <a:r>
              <a:rPr lang="zh-CN" altLang="en-US" sz="1600" kern="0" dirty="0">
                <a:latin typeface="+mn-ea"/>
              </a:rPr>
              <a:t>，</a:t>
            </a:r>
            <a:r>
              <a:rPr lang="zh-CN" altLang="zh-CN" sz="1600" kern="0" dirty="0">
                <a:latin typeface="+mn-ea"/>
              </a:rPr>
              <a:t>可以结合组织生活会一并进行。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9176" r="6841"/>
          <a:stretch>
            <a:fillRect/>
          </a:stretch>
        </p:blipFill>
        <p:spPr>
          <a:xfrm>
            <a:off x="6425523" y="1780547"/>
            <a:ext cx="5033699" cy="3559796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439356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第六章：党支部委员会建设</a:t>
            </a:r>
          </a:p>
        </p:txBody>
      </p:sp>
      <p:sp>
        <p:nvSpPr>
          <p:cNvPr id="4" name="矩形 3"/>
          <p:cNvSpPr/>
          <p:nvPr/>
        </p:nvSpPr>
        <p:spPr>
          <a:xfrm>
            <a:off x="1433165" y="4364448"/>
            <a:ext cx="984338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党支部应当注重分析党员思想状况和心理状态。</a:t>
            </a:r>
            <a:endParaRPr lang="en-US" altLang="zh-CN" sz="16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对家庭发生重大变故和出现重大困难、身心健康存在突出问题等情况的党员，应当帮助</a:t>
            </a:r>
            <a:r>
              <a:rPr lang="zh-CN" altLang="zh-CN" sz="16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做好心理疏导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；</a:t>
            </a:r>
            <a:endParaRPr lang="en-US" altLang="zh-CN" sz="16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 algn="just" eaLnBrk="1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对受到处分处置以及有不良反映的党员，党支部书记应当有针对性地</a:t>
            </a:r>
            <a:r>
              <a:rPr lang="zh-CN" altLang="zh-CN" sz="16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做好思想政治工作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</a:p>
        </p:txBody>
      </p:sp>
      <p:sp>
        <p:nvSpPr>
          <p:cNvPr id="5" name="矩形: 圆角 4"/>
          <p:cNvSpPr/>
          <p:nvPr/>
        </p:nvSpPr>
        <p:spPr bwMode="auto">
          <a:xfrm>
            <a:off x="4001386" y="1704922"/>
            <a:ext cx="4189228" cy="529000"/>
          </a:xfrm>
          <a:prstGeom prst="roundRect">
            <a:avLst>
              <a:gd name="adj" fmla="val 3365"/>
            </a:avLst>
          </a:prstGeom>
          <a:solidFill>
            <a:schemeClr val="accent1"/>
          </a:solidFill>
          <a:ln w="38100" cap="flat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谈心谈话</a:t>
            </a:r>
          </a:p>
        </p:txBody>
      </p:sp>
      <p:sp>
        <p:nvSpPr>
          <p:cNvPr id="6" name="矩形 5"/>
          <p:cNvSpPr/>
          <p:nvPr/>
        </p:nvSpPr>
        <p:spPr>
          <a:xfrm>
            <a:off x="1448879" y="2594272"/>
            <a:ext cx="9567893" cy="40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党支部委员之间、党支部委员和党员之间、党员和党员之间，每年谈心谈话一般</a:t>
            </a:r>
            <a:r>
              <a:rPr lang="zh-CN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不少于</a:t>
            </a:r>
            <a:r>
              <a:rPr lang="en-US" altLang="zh-CN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次</a:t>
            </a: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36325" y="3059668"/>
            <a:ext cx="6077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谈心谈话应当</a:t>
            </a:r>
            <a:r>
              <a:rPr lang="zh-CN" altLang="zh-CN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坦诚相见、交流思想、交换意见、帮助提高</a:t>
            </a:r>
            <a:endParaRPr lang="zh-CN" altLang="en-US" b="1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568450" y="400685"/>
            <a:ext cx="434149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第六章：党支部委员会建设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41621" y="2225434"/>
            <a:ext cx="887744" cy="1047232"/>
            <a:chOff x="6698423" y="1931971"/>
            <a:chExt cx="887744" cy="1047232"/>
          </a:xfrm>
        </p:grpSpPr>
        <p:sp>
          <p:nvSpPr>
            <p:cNvPr id="7" name="任意多边形: 形状 6"/>
            <p:cNvSpPr/>
            <p:nvPr/>
          </p:nvSpPr>
          <p:spPr bwMode="auto">
            <a:xfrm rot="19955176" flipV="1">
              <a:off x="6698423" y="1931971"/>
              <a:ext cx="887744" cy="1047232"/>
            </a:xfrm>
            <a:custGeom>
              <a:avLst/>
              <a:gdLst>
                <a:gd name="connsiteX0" fmla="*/ 443872 w 887744"/>
                <a:gd name="connsiteY0" fmla="*/ 1047232 h 1047232"/>
                <a:gd name="connsiteX1" fmla="*/ 887744 w 887744"/>
                <a:gd name="connsiteY1" fmla="*/ 603360 h 1047232"/>
                <a:gd name="connsiteX2" fmla="*/ 533328 w 887744"/>
                <a:gd name="connsiteY2" fmla="*/ 168506 h 1047232"/>
                <a:gd name="connsiteX3" fmla="*/ 504718 w 887744"/>
                <a:gd name="connsiteY3" fmla="*/ 165622 h 1047232"/>
                <a:gd name="connsiteX4" fmla="*/ 439213 w 887744"/>
                <a:gd name="connsiteY4" fmla="*/ 0 h 1047232"/>
                <a:gd name="connsiteX5" fmla="*/ 373321 w 887744"/>
                <a:gd name="connsiteY5" fmla="*/ 166600 h 1047232"/>
                <a:gd name="connsiteX6" fmla="*/ 354416 w 887744"/>
                <a:gd name="connsiteY6" fmla="*/ 168506 h 1047232"/>
                <a:gd name="connsiteX7" fmla="*/ 0 w 887744"/>
                <a:gd name="connsiteY7" fmla="*/ 603360 h 1047232"/>
                <a:gd name="connsiteX8" fmla="*/ 443872 w 887744"/>
                <a:gd name="connsiteY8" fmla="*/ 1047232 h 104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44" h="1047232">
                  <a:moveTo>
                    <a:pt x="443872" y="1047232"/>
                  </a:moveTo>
                  <a:cubicBezTo>
                    <a:pt x="689016" y="1047232"/>
                    <a:pt x="887744" y="848504"/>
                    <a:pt x="887744" y="603360"/>
                  </a:cubicBezTo>
                  <a:cubicBezTo>
                    <a:pt x="887744" y="388859"/>
                    <a:pt x="735593" y="209895"/>
                    <a:pt x="533328" y="168506"/>
                  </a:cubicBezTo>
                  <a:lnTo>
                    <a:pt x="504718" y="165622"/>
                  </a:lnTo>
                  <a:lnTo>
                    <a:pt x="439213" y="0"/>
                  </a:lnTo>
                  <a:lnTo>
                    <a:pt x="373321" y="166600"/>
                  </a:lnTo>
                  <a:lnTo>
                    <a:pt x="354416" y="168506"/>
                  </a:lnTo>
                  <a:cubicBezTo>
                    <a:pt x="152151" y="209895"/>
                    <a:pt x="0" y="388859"/>
                    <a:pt x="0" y="603360"/>
                  </a:cubicBezTo>
                  <a:cubicBezTo>
                    <a:pt x="0" y="848504"/>
                    <a:pt x="198728" y="1047232"/>
                    <a:pt x="443872" y="10472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34381" y="2044714"/>
              <a:ext cx="7411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纪检委员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31666" y="1810554"/>
            <a:ext cx="887744" cy="1047232"/>
            <a:chOff x="7588468" y="1517091"/>
            <a:chExt cx="887744" cy="1047232"/>
          </a:xfrm>
        </p:grpSpPr>
        <p:sp>
          <p:nvSpPr>
            <p:cNvPr id="10" name="任意多边形: 形状 9"/>
            <p:cNvSpPr/>
            <p:nvPr/>
          </p:nvSpPr>
          <p:spPr bwMode="auto">
            <a:xfrm rot="20697770" flipV="1">
              <a:off x="7588468" y="1517091"/>
              <a:ext cx="887744" cy="1047232"/>
            </a:xfrm>
            <a:custGeom>
              <a:avLst/>
              <a:gdLst>
                <a:gd name="connsiteX0" fmla="*/ 443872 w 887744"/>
                <a:gd name="connsiteY0" fmla="*/ 1047232 h 1047232"/>
                <a:gd name="connsiteX1" fmla="*/ 887744 w 887744"/>
                <a:gd name="connsiteY1" fmla="*/ 603360 h 1047232"/>
                <a:gd name="connsiteX2" fmla="*/ 533328 w 887744"/>
                <a:gd name="connsiteY2" fmla="*/ 168506 h 1047232"/>
                <a:gd name="connsiteX3" fmla="*/ 504718 w 887744"/>
                <a:gd name="connsiteY3" fmla="*/ 165622 h 1047232"/>
                <a:gd name="connsiteX4" fmla="*/ 439213 w 887744"/>
                <a:gd name="connsiteY4" fmla="*/ 0 h 1047232"/>
                <a:gd name="connsiteX5" fmla="*/ 373321 w 887744"/>
                <a:gd name="connsiteY5" fmla="*/ 166600 h 1047232"/>
                <a:gd name="connsiteX6" fmla="*/ 354416 w 887744"/>
                <a:gd name="connsiteY6" fmla="*/ 168506 h 1047232"/>
                <a:gd name="connsiteX7" fmla="*/ 0 w 887744"/>
                <a:gd name="connsiteY7" fmla="*/ 603360 h 1047232"/>
                <a:gd name="connsiteX8" fmla="*/ 443872 w 887744"/>
                <a:gd name="connsiteY8" fmla="*/ 1047232 h 104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44" h="1047232">
                  <a:moveTo>
                    <a:pt x="443872" y="1047232"/>
                  </a:moveTo>
                  <a:cubicBezTo>
                    <a:pt x="689016" y="1047232"/>
                    <a:pt x="887744" y="848504"/>
                    <a:pt x="887744" y="603360"/>
                  </a:cubicBezTo>
                  <a:cubicBezTo>
                    <a:pt x="887744" y="388859"/>
                    <a:pt x="735593" y="209895"/>
                    <a:pt x="533328" y="168506"/>
                  </a:cubicBezTo>
                  <a:lnTo>
                    <a:pt x="504718" y="165622"/>
                  </a:lnTo>
                  <a:lnTo>
                    <a:pt x="439213" y="0"/>
                  </a:lnTo>
                  <a:lnTo>
                    <a:pt x="373321" y="166600"/>
                  </a:lnTo>
                  <a:lnTo>
                    <a:pt x="354416" y="168506"/>
                  </a:lnTo>
                  <a:cubicBezTo>
                    <a:pt x="152151" y="209895"/>
                    <a:pt x="0" y="388859"/>
                    <a:pt x="0" y="603360"/>
                  </a:cubicBezTo>
                  <a:cubicBezTo>
                    <a:pt x="0" y="848504"/>
                    <a:pt x="198728" y="1047232"/>
                    <a:pt x="443872" y="104723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659414" y="1640677"/>
              <a:ext cx="7411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组织委员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08979" y="1546930"/>
            <a:ext cx="887744" cy="1047232"/>
            <a:chOff x="8565781" y="1253467"/>
            <a:chExt cx="887744" cy="1047232"/>
          </a:xfrm>
        </p:grpSpPr>
        <p:sp>
          <p:nvSpPr>
            <p:cNvPr id="13" name="任意多边形: 形状 12"/>
            <p:cNvSpPr/>
            <p:nvPr/>
          </p:nvSpPr>
          <p:spPr bwMode="auto">
            <a:xfrm rot="21421909" flipV="1">
              <a:off x="8565781" y="1253467"/>
              <a:ext cx="887744" cy="1047232"/>
            </a:xfrm>
            <a:custGeom>
              <a:avLst/>
              <a:gdLst>
                <a:gd name="connsiteX0" fmla="*/ 443872 w 887744"/>
                <a:gd name="connsiteY0" fmla="*/ 1047232 h 1047232"/>
                <a:gd name="connsiteX1" fmla="*/ 887744 w 887744"/>
                <a:gd name="connsiteY1" fmla="*/ 603360 h 1047232"/>
                <a:gd name="connsiteX2" fmla="*/ 533328 w 887744"/>
                <a:gd name="connsiteY2" fmla="*/ 168506 h 1047232"/>
                <a:gd name="connsiteX3" fmla="*/ 504718 w 887744"/>
                <a:gd name="connsiteY3" fmla="*/ 165622 h 1047232"/>
                <a:gd name="connsiteX4" fmla="*/ 439213 w 887744"/>
                <a:gd name="connsiteY4" fmla="*/ 0 h 1047232"/>
                <a:gd name="connsiteX5" fmla="*/ 373321 w 887744"/>
                <a:gd name="connsiteY5" fmla="*/ 166600 h 1047232"/>
                <a:gd name="connsiteX6" fmla="*/ 354416 w 887744"/>
                <a:gd name="connsiteY6" fmla="*/ 168506 h 1047232"/>
                <a:gd name="connsiteX7" fmla="*/ 0 w 887744"/>
                <a:gd name="connsiteY7" fmla="*/ 603360 h 1047232"/>
                <a:gd name="connsiteX8" fmla="*/ 443872 w 887744"/>
                <a:gd name="connsiteY8" fmla="*/ 1047232 h 104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44" h="1047232">
                  <a:moveTo>
                    <a:pt x="443872" y="1047232"/>
                  </a:moveTo>
                  <a:cubicBezTo>
                    <a:pt x="689016" y="1047232"/>
                    <a:pt x="887744" y="848504"/>
                    <a:pt x="887744" y="603360"/>
                  </a:cubicBezTo>
                  <a:cubicBezTo>
                    <a:pt x="887744" y="388859"/>
                    <a:pt x="735593" y="209895"/>
                    <a:pt x="533328" y="168506"/>
                  </a:cubicBezTo>
                  <a:lnTo>
                    <a:pt x="504718" y="165622"/>
                  </a:lnTo>
                  <a:lnTo>
                    <a:pt x="439213" y="0"/>
                  </a:lnTo>
                  <a:lnTo>
                    <a:pt x="373321" y="166600"/>
                  </a:lnTo>
                  <a:lnTo>
                    <a:pt x="354416" y="168506"/>
                  </a:lnTo>
                  <a:cubicBezTo>
                    <a:pt x="152151" y="209895"/>
                    <a:pt x="0" y="388859"/>
                    <a:pt x="0" y="603360"/>
                  </a:cubicBezTo>
                  <a:cubicBezTo>
                    <a:pt x="0" y="848504"/>
                    <a:pt x="198728" y="1047232"/>
                    <a:pt x="443872" y="10472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649811" y="1506750"/>
              <a:ext cx="7411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书记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51989" y="1810554"/>
            <a:ext cx="887744" cy="1047232"/>
            <a:chOff x="9608791" y="1517091"/>
            <a:chExt cx="887744" cy="1047232"/>
          </a:xfrm>
        </p:grpSpPr>
        <p:sp>
          <p:nvSpPr>
            <p:cNvPr id="16" name="任意多边形: 形状 15"/>
            <p:cNvSpPr/>
            <p:nvPr/>
          </p:nvSpPr>
          <p:spPr bwMode="auto">
            <a:xfrm rot="963360" flipV="1">
              <a:off x="9608791" y="1517091"/>
              <a:ext cx="887744" cy="1047232"/>
            </a:xfrm>
            <a:custGeom>
              <a:avLst/>
              <a:gdLst>
                <a:gd name="connsiteX0" fmla="*/ 443872 w 887744"/>
                <a:gd name="connsiteY0" fmla="*/ 1047232 h 1047232"/>
                <a:gd name="connsiteX1" fmla="*/ 887744 w 887744"/>
                <a:gd name="connsiteY1" fmla="*/ 603360 h 1047232"/>
                <a:gd name="connsiteX2" fmla="*/ 533328 w 887744"/>
                <a:gd name="connsiteY2" fmla="*/ 168506 h 1047232"/>
                <a:gd name="connsiteX3" fmla="*/ 504718 w 887744"/>
                <a:gd name="connsiteY3" fmla="*/ 165622 h 1047232"/>
                <a:gd name="connsiteX4" fmla="*/ 439213 w 887744"/>
                <a:gd name="connsiteY4" fmla="*/ 0 h 1047232"/>
                <a:gd name="connsiteX5" fmla="*/ 373321 w 887744"/>
                <a:gd name="connsiteY5" fmla="*/ 166600 h 1047232"/>
                <a:gd name="connsiteX6" fmla="*/ 354416 w 887744"/>
                <a:gd name="connsiteY6" fmla="*/ 168506 h 1047232"/>
                <a:gd name="connsiteX7" fmla="*/ 0 w 887744"/>
                <a:gd name="connsiteY7" fmla="*/ 603360 h 1047232"/>
                <a:gd name="connsiteX8" fmla="*/ 443872 w 887744"/>
                <a:gd name="connsiteY8" fmla="*/ 1047232 h 104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44" h="1047232">
                  <a:moveTo>
                    <a:pt x="443872" y="1047232"/>
                  </a:moveTo>
                  <a:cubicBezTo>
                    <a:pt x="689016" y="1047232"/>
                    <a:pt x="887744" y="848504"/>
                    <a:pt x="887744" y="603360"/>
                  </a:cubicBezTo>
                  <a:cubicBezTo>
                    <a:pt x="887744" y="388859"/>
                    <a:pt x="735593" y="209895"/>
                    <a:pt x="533328" y="168506"/>
                  </a:cubicBezTo>
                  <a:lnTo>
                    <a:pt x="504718" y="165622"/>
                  </a:lnTo>
                  <a:lnTo>
                    <a:pt x="439213" y="0"/>
                  </a:lnTo>
                  <a:lnTo>
                    <a:pt x="373321" y="166600"/>
                  </a:lnTo>
                  <a:lnTo>
                    <a:pt x="354416" y="168506"/>
                  </a:lnTo>
                  <a:cubicBezTo>
                    <a:pt x="152151" y="209895"/>
                    <a:pt x="0" y="388859"/>
                    <a:pt x="0" y="603360"/>
                  </a:cubicBezTo>
                  <a:cubicBezTo>
                    <a:pt x="0" y="848504"/>
                    <a:pt x="198728" y="1047232"/>
                    <a:pt x="443872" y="104723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690232" y="1640677"/>
              <a:ext cx="7411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副书记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75666" y="2225434"/>
            <a:ext cx="887744" cy="1047232"/>
            <a:chOff x="10632468" y="1931971"/>
            <a:chExt cx="887744" cy="1047232"/>
          </a:xfrm>
        </p:grpSpPr>
        <p:sp>
          <p:nvSpPr>
            <p:cNvPr id="19" name="任意多边形: 形状 18"/>
            <p:cNvSpPr/>
            <p:nvPr/>
          </p:nvSpPr>
          <p:spPr bwMode="auto">
            <a:xfrm rot="2341093" flipV="1">
              <a:off x="10632468" y="1931971"/>
              <a:ext cx="887744" cy="1047232"/>
            </a:xfrm>
            <a:custGeom>
              <a:avLst/>
              <a:gdLst>
                <a:gd name="connsiteX0" fmla="*/ 443872 w 887744"/>
                <a:gd name="connsiteY0" fmla="*/ 1047232 h 1047232"/>
                <a:gd name="connsiteX1" fmla="*/ 887744 w 887744"/>
                <a:gd name="connsiteY1" fmla="*/ 603360 h 1047232"/>
                <a:gd name="connsiteX2" fmla="*/ 533328 w 887744"/>
                <a:gd name="connsiteY2" fmla="*/ 168506 h 1047232"/>
                <a:gd name="connsiteX3" fmla="*/ 504718 w 887744"/>
                <a:gd name="connsiteY3" fmla="*/ 165622 h 1047232"/>
                <a:gd name="connsiteX4" fmla="*/ 439213 w 887744"/>
                <a:gd name="connsiteY4" fmla="*/ 0 h 1047232"/>
                <a:gd name="connsiteX5" fmla="*/ 373321 w 887744"/>
                <a:gd name="connsiteY5" fmla="*/ 166600 h 1047232"/>
                <a:gd name="connsiteX6" fmla="*/ 354416 w 887744"/>
                <a:gd name="connsiteY6" fmla="*/ 168506 h 1047232"/>
                <a:gd name="connsiteX7" fmla="*/ 0 w 887744"/>
                <a:gd name="connsiteY7" fmla="*/ 603360 h 1047232"/>
                <a:gd name="connsiteX8" fmla="*/ 443872 w 887744"/>
                <a:gd name="connsiteY8" fmla="*/ 1047232 h 104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44" h="1047232">
                  <a:moveTo>
                    <a:pt x="443872" y="1047232"/>
                  </a:moveTo>
                  <a:cubicBezTo>
                    <a:pt x="689016" y="1047232"/>
                    <a:pt x="887744" y="848504"/>
                    <a:pt x="887744" y="603360"/>
                  </a:cubicBezTo>
                  <a:cubicBezTo>
                    <a:pt x="887744" y="388859"/>
                    <a:pt x="735593" y="209895"/>
                    <a:pt x="533328" y="168506"/>
                  </a:cubicBezTo>
                  <a:lnTo>
                    <a:pt x="504718" y="165622"/>
                  </a:lnTo>
                  <a:lnTo>
                    <a:pt x="439213" y="0"/>
                  </a:lnTo>
                  <a:lnTo>
                    <a:pt x="373321" y="166600"/>
                  </a:lnTo>
                  <a:lnTo>
                    <a:pt x="354416" y="168506"/>
                  </a:lnTo>
                  <a:cubicBezTo>
                    <a:pt x="152151" y="209895"/>
                    <a:pt x="0" y="388859"/>
                    <a:pt x="0" y="603360"/>
                  </a:cubicBezTo>
                  <a:cubicBezTo>
                    <a:pt x="0" y="848504"/>
                    <a:pt x="198728" y="1047232"/>
                    <a:pt x="443872" y="10472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764121" y="2044714"/>
              <a:ext cx="7411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宣传委员</a:t>
              </a:r>
            </a:p>
          </p:txBody>
        </p:sp>
      </p:grpSp>
      <p:sp>
        <p:nvSpPr>
          <p:cNvPr id="21" name="矩形: 圆角 20"/>
          <p:cNvSpPr/>
          <p:nvPr/>
        </p:nvSpPr>
        <p:spPr bwMode="auto">
          <a:xfrm>
            <a:off x="911832" y="5760192"/>
            <a:ext cx="4752752" cy="483322"/>
          </a:xfrm>
          <a:prstGeom prst="roundRect">
            <a:avLst>
              <a:gd name="adj" fmla="val 7619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>
              <a:solidFill>
                <a:schemeClr val="bg1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22" name="等腰三角形 21"/>
          <p:cNvSpPr/>
          <p:nvPr/>
        </p:nvSpPr>
        <p:spPr bwMode="auto">
          <a:xfrm>
            <a:off x="3079693" y="5502759"/>
            <a:ext cx="318823" cy="143571"/>
          </a:xfrm>
          <a:prstGeom prst="triangl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4522" y="5812571"/>
            <a:ext cx="486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党支部委员会由</a:t>
            </a:r>
            <a:r>
              <a:rPr lang="en-US" altLang="zh-CN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3</a:t>
            </a:r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至</a:t>
            </a:r>
            <a:r>
              <a:rPr lang="en-US" altLang="zh-CN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5</a:t>
            </a:r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人组成，一般不超过</a:t>
            </a:r>
            <a:r>
              <a:rPr lang="en-US" altLang="zh-CN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7</a:t>
            </a:r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人</a:t>
            </a:r>
            <a:endParaRPr lang="zh-CN" altLang="en-US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57998" y="2807887"/>
            <a:ext cx="3230696" cy="2652160"/>
            <a:chOff x="7835334" y="2856776"/>
            <a:chExt cx="2341134" cy="1921896"/>
          </a:xfrm>
        </p:grpSpPr>
        <p:grpSp>
          <p:nvGrpSpPr>
            <p:cNvPr id="25" name="组合 24"/>
            <p:cNvGrpSpPr/>
            <p:nvPr/>
          </p:nvGrpSpPr>
          <p:grpSpPr>
            <a:xfrm>
              <a:off x="7835334" y="3075816"/>
              <a:ext cx="984502" cy="1450845"/>
              <a:chOff x="8579597" y="2093379"/>
              <a:chExt cx="984502" cy="1450845"/>
            </a:xfrm>
          </p:grpSpPr>
          <p:sp>
            <p:nvSpPr>
              <p:cNvPr id="92" name="Freeform 65"/>
              <p:cNvSpPr/>
              <p:nvPr/>
            </p:nvSpPr>
            <p:spPr bwMode="auto">
              <a:xfrm>
                <a:off x="9220229" y="2776407"/>
                <a:ext cx="343870" cy="748975"/>
              </a:xfrm>
              <a:custGeom>
                <a:avLst/>
                <a:gdLst>
                  <a:gd name="T0" fmla="*/ 0 w 33"/>
                  <a:gd name="T1" fmla="*/ 8 h 71"/>
                  <a:gd name="T2" fmla="*/ 25 w 33"/>
                  <a:gd name="T3" fmla="*/ 8 h 71"/>
                  <a:gd name="T4" fmla="*/ 32 w 33"/>
                  <a:gd name="T5" fmla="*/ 60 h 71"/>
                  <a:gd name="T6" fmla="*/ 25 w 33"/>
                  <a:gd name="T7" fmla="*/ 68 h 71"/>
                  <a:gd name="T8" fmla="*/ 6 w 33"/>
                  <a:gd name="T9" fmla="*/ 71 h 71"/>
                  <a:gd name="T10" fmla="*/ 0 w 33"/>
                  <a:gd name="T11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71">
                    <a:moveTo>
                      <a:pt x="0" y="8"/>
                    </a:moveTo>
                    <a:cubicBezTo>
                      <a:pt x="10" y="6"/>
                      <a:pt x="23" y="0"/>
                      <a:pt x="25" y="8"/>
                    </a:cubicBezTo>
                    <a:cubicBezTo>
                      <a:pt x="27" y="17"/>
                      <a:pt x="30" y="39"/>
                      <a:pt x="32" y="60"/>
                    </a:cubicBezTo>
                    <a:cubicBezTo>
                      <a:pt x="33" y="65"/>
                      <a:pt x="27" y="67"/>
                      <a:pt x="25" y="68"/>
                    </a:cubicBezTo>
                    <a:cubicBezTo>
                      <a:pt x="19" y="70"/>
                      <a:pt x="13" y="70"/>
                      <a:pt x="6" y="71"/>
                    </a:cubicBez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66"/>
              <p:cNvSpPr/>
              <p:nvPr/>
            </p:nvSpPr>
            <p:spPr bwMode="auto">
              <a:xfrm>
                <a:off x="8579597" y="2757565"/>
                <a:ext cx="334449" cy="767818"/>
              </a:xfrm>
              <a:custGeom>
                <a:avLst/>
                <a:gdLst>
                  <a:gd name="T0" fmla="*/ 32 w 32"/>
                  <a:gd name="T1" fmla="*/ 10 h 73"/>
                  <a:gd name="T2" fmla="*/ 8 w 32"/>
                  <a:gd name="T3" fmla="*/ 10 h 73"/>
                  <a:gd name="T4" fmla="*/ 1 w 32"/>
                  <a:gd name="T5" fmla="*/ 62 h 73"/>
                  <a:gd name="T6" fmla="*/ 7 w 32"/>
                  <a:gd name="T7" fmla="*/ 70 h 73"/>
                  <a:gd name="T8" fmla="*/ 26 w 32"/>
                  <a:gd name="T9" fmla="*/ 73 h 73"/>
                  <a:gd name="T10" fmla="*/ 32 w 32"/>
                  <a:gd name="T11" fmla="*/ 1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73">
                    <a:moveTo>
                      <a:pt x="32" y="10"/>
                    </a:moveTo>
                    <a:cubicBezTo>
                      <a:pt x="20" y="7"/>
                      <a:pt x="10" y="0"/>
                      <a:pt x="8" y="10"/>
                    </a:cubicBezTo>
                    <a:cubicBezTo>
                      <a:pt x="6" y="20"/>
                      <a:pt x="3" y="42"/>
                      <a:pt x="1" y="62"/>
                    </a:cubicBezTo>
                    <a:cubicBezTo>
                      <a:pt x="0" y="67"/>
                      <a:pt x="5" y="70"/>
                      <a:pt x="7" y="70"/>
                    </a:cubicBezTo>
                    <a:cubicBezTo>
                      <a:pt x="13" y="72"/>
                      <a:pt x="19" y="73"/>
                      <a:pt x="26" y="73"/>
                    </a:cubicBezTo>
                    <a:cubicBezTo>
                      <a:pt x="32" y="10"/>
                      <a:pt x="32" y="10"/>
                      <a:pt x="32" y="10"/>
                    </a:cubicBez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67"/>
              <p:cNvSpPr/>
              <p:nvPr/>
            </p:nvSpPr>
            <p:spPr bwMode="auto">
              <a:xfrm>
                <a:off x="8810414" y="3511249"/>
                <a:ext cx="504028" cy="32975"/>
              </a:xfrm>
              <a:custGeom>
                <a:avLst/>
                <a:gdLst>
                  <a:gd name="T0" fmla="*/ 0 w 48"/>
                  <a:gd name="T1" fmla="*/ 0 h 3"/>
                  <a:gd name="T2" fmla="*/ 0 w 48"/>
                  <a:gd name="T3" fmla="*/ 1 h 3"/>
                  <a:gd name="T4" fmla="*/ 48 w 48"/>
                  <a:gd name="T5" fmla="*/ 1 h 3"/>
                  <a:gd name="T6" fmla="*/ 48 w 48"/>
                  <a:gd name="T7" fmla="*/ 0 h 3"/>
                  <a:gd name="T8" fmla="*/ 0 w 4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5" y="3"/>
                      <a:pt x="33" y="3"/>
                      <a:pt x="48" y="1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68"/>
              <p:cNvSpPr/>
              <p:nvPr/>
            </p:nvSpPr>
            <p:spPr bwMode="auto">
              <a:xfrm>
                <a:off x="8659678" y="2696326"/>
                <a:ext cx="819632" cy="847895"/>
              </a:xfrm>
              <a:custGeom>
                <a:avLst/>
                <a:gdLst>
                  <a:gd name="T0" fmla="*/ 8 w 78"/>
                  <a:gd name="T1" fmla="*/ 78 h 81"/>
                  <a:gd name="T2" fmla="*/ 0 w 78"/>
                  <a:gd name="T3" fmla="*/ 15 h 81"/>
                  <a:gd name="T4" fmla="*/ 30 w 78"/>
                  <a:gd name="T5" fmla="*/ 0 h 81"/>
                  <a:gd name="T6" fmla="*/ 38 w 78"/>
                  <a:gd name="T7" fmla="*/ 3 h 81"/>
                  <a:gd name="T8" fmla="*/ 46 w 78"/>
                  <a:gd name="T9" fmla="*/ 0 h 81"/>
                  <a:gd name="T10" fmla="*/ 78 w 78"/>
                  <a:gd name="T11" fmla="*/ 15 h 81"/>
                  <a:gd name="T12" fmla="*/ 68 w 78"/>
                  <a:gd name="T13" fmla="*/ 78 h 81"/>
                  <a:gd name="T14" fmla="*/ 8 w 78"/>
                  <a:gd name="T15" fmla="*/ 7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81">
                    <a:moveTo>
                      <a:pt x="8" y="78"/>
                    </a:moveTo>
                    <a:cubicBezTo>
                      <a:pt x="12" y="68"/>
                      <a:pt x="4" y="24"/>
                      <a:pt x="0" y="15"/>
                    </a:cubicBezTo>
                    <a:cubicBezTo>
                      <a:pt x="2" y="7"/>
                      <a:pt x="24" y="5"/>
                      <a:pt x="30" y="0"/>
                    </a:cubicBezTo>
                    <a:cubicBezTo>
                      <a:pt x="33" y="3"/>
                      <a:pt x="35" y="3"/>
                      <a:pt x="38" y="3"/>
                    </a:cubicBezTo>
                    <a:cubicBezTo>
                      <a:pt x="41" y="3"/>
                      <a:pt x="44" y="3"/>
                      <a:pt x="46" y="0"/>
                    </a:cubicBezTo>
                    <a:cubicBezTo>
                      <a:pt x="51" y="4"/>
                      <a:pt x="74" y="6"/>
                      <a:pt x="78" y="15"/>
                    </a:cubicBezTo>
                    <a:cubicBezTo>
                      <a:pt x="73" y="24"/>
                      <a:pt x="65" y="69"/>
                      <a:pt x="68" y="78"/>
                    </a:cubicBezTo>
                    <a:cubicBezTo>
                      <a:pt x="54" y="81"/>
                      <a:pt x="24" y="81"/>
                      <a:pt x="8" y="78"/>
                    </a:cubicBezTo>
                    <a:close/>
                  </a:path>
                </a:pathLst>
              </a:custGeom>
              <a:solidFill>
                <a:srgbClr val="969D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69"/>
              <p:cNvSpPr/>
              <p:nvPr/>
            </p:nvSpPr>
            <p:spPr bwMode="auto">
              <a:xfrm>
                <a:off x="8904625" y="2696326"/>
                <a:ext cx="325028" cy="659474"/>
              </a:xfrm>
              <a:custGeom>
                <a:avLst/>
                <a:gdLst>
                  <a:gd name="T0" fmla="*/ 0 w 69"/>
                  <a:gd name="T1" fmla="*/ 8 h 140"/>
                  <a:gd name="T2" fmla="*/ 0 w 69"/>
                  <a:gd name="T3" fmla="*/ 51 h 140"/>
                  <a:gd name="T4" fmla="*/ 33 w 69"/>
                  <a:gd name="T5" fmla="*/ 140 h 140"/>
                  <a:gd name="T6" fmla="*/ 69 w 69"/>
                  <a:gd name="T7" fmla="*/ 51 h 140"/>
                  <a:gd name="T8" fmla="*/ 67 w 69"/>
                  <a:gd name="T9" fmla="*/ 8 h 140"/>
                  <a:gd name="T10" fmla="*/ 51 w 69"/>
                  <a:gd name="T11" fmla="*/ 0 h 140"/>
                  <a:gd name="T12" fmla="*/ 15 w 69"/>
                  <a:gd name="T13" fmla="*/ 0 h 140"/>
                  <a:gd name="T14" fmla="*/ 0 w 69"/>
                  <a:gd name="T15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40">
                    <a:moveTo>
                      <a:pt x="0" y="8"/>
                    </a:moveTo>
                    <a:lnTo>
                      <a:pt x="0" y="51"/>
                    </a:lnTo>
                    <a:lnTo>
                      <a:pt x="33" y="140"/>
                    </a:lnTo>
                    <a:lnTo>
                      <a:pt x="69" y="51"/>
                    </a:lnTo>
                    <a:lnTo>
                      <a:pt x="67" y="8"/>
                    </a:lnTo>
                    <a:lnTo>
                      <a:pt x="51" y="0"/>
                    </a:lnTo>
                    <a:lnTo>
                      <a:pt x="1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Rectangle 70"/>
              <p:cNvSpPr>
                <a:spLocks noChangeArrowheads="1"/>
              </p:cNvSpPr>
              <p:nvPr/>
            </p:nvSpPr>
            <p:spPr bwMode="auto">
              <a:xfrm>
                <a:off x="8975281" y="2630379"/>
                <a:ext cx="169579" cy="169579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71"/>
              <p:cNvSpPr/>
              <p:nvPr/>
            </p:nvSpPr>
            <p:spPr bwMode="auto">
              <a:xfrm>
                <a:off x="9027099" y="2790537"/>
                <a:ext cx="75368" cy="113053"/>
              </a:xfrm>
              <a:custGeom>
                <a:avLst/>
                <a:gdLst>
                  <a:gd name="T0" fmla="*/ 6 w 7"/>
                  <a:gd name="T1" fmla="*/ 11 h 11"/>
                  <a:gd name="T2" fmla="*/ 7 w 7"/>
                  <a:gd name="T3" fmla="*/ 9 h 11"/>
                  <a:gd name="T4" fmla="*/ 3 w 7"/>
                  <a:gd name="T5" fmla="*/ 0 h 11"/>
                  <a:gd name="T6" fmla="*/ 0 w 7"/>
                  <a:gd name="T7" fmla="*/ 9 h 11"/>
                  <a:gd name="T8" fmla="*/ 1 w 7"/>
                  <a:gd name="T9" fmla="*/ 11 h 11"/>
                  <a:gd name="T10" fmla="*/ 6 w 7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6" y="11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3" y="11"/>
                      <a:pt x="4" y="11"/>
                      <a:pt x="6" y="11"/>
                    </a:cubicBezTo>
                    <a:close/>
                  </a:path>
                </a:pathLst>
              </a:custGeom>
              <a:solidFill>
                <a:srgbClr val="FCB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72"/>
              <p:cNvSpPr/>
              <p:nvPr/>
            </p:nvSpPr>
            <p:spPr bwMode="auto">
              <a:xfrm>
                <a:off x="8932888" y="2696326"/>
                <a:ext cx="127186" cy="249659"/>
              </a:xfrm>
              <a:custGeom>
                <a:avLst/>
                <a:gdLst>
                  <a:gd name="T0" fmla="*/ 9 w 27"/>
                  <a:gd name="T1" fmla="*/ 0 h 53"/>
                  <a:gd name="T2" fmla="*/ 27 w 27"/>
                  <a:gd name="T3" fmla="*/ 20 h 53"/>
                  <a:gd name="T4" fmla="*/ 16 w 27"/>
                  <a:gd name="T5" fmla="*/ 53 h 53"/>
                  <a:gd name="T6" fmla="*/ 0 w 27"/>
                  <a:gd name="T7" fmla="*/ 6 h 53"/>
                  <a:gd name="T8" fmla="*/ 9 w 27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3">
                    <a:moveTo>
                      <a:pt x="9" y="0"/>
                    </a:moveTo>
                    <a:lnTo>
                      <a:pt x="27" y="20"/>
                    </a:lnTo>
                    <a:lnTo>
                      <a:pt x="16" y="53"/>
                    </a:lnTo>
                    <a:lnTo>
                      <a:pt x="0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73"/>
              <p:cNvSpPr/>
              <p:nvPr/>
            </p:nvSpPr>
            <p:spPr bwMode="auto">
              <a:xfrm>
                <a:off x="9060071" y="2696326"/>
                <a:ext cx="136607" cy="249659"/>
              </a:xfrm>
              <a:custGeom>
                <a:avLst/>
                <a:gdLst>
                  <a:gd name="T0" fmla="*/ 18 w 29"/>
                  <a:gd name="T1" fmla="*/ 0 h 53"/>
                  <a:gd name="T2" fmla="*/ 0 w 29"/>
                  <a:gd name="T3" fmla="*/ 20 h 53"/>
                  <a:gd name="T4" fmla="*/ 14 w 29"/>
                  <a:gd name="T5" fmla="*/ 53 h 53"/>
                  <a:gd name="T6" fmla="*/ 29 w 29"/>
                  <a:gd name="T7" fmla="*/ 6 h 53"/>
                  <a:gd name="T8" fmla="*/ 18 w 29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3">
                    <a:moveTo>
                      <a:pt x="18" y="0"/>
                    </a:moveTo>
                    <a:lnTo>
                      <a:pt x="0" y="20"/>
                    </a:lnTo>
                    <a:lnTo>
                      <a:pt x="14" y="53"/>
                    </a:lnTo>
                    <a:lnTo>
                      <a:pt x="29" y="6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74"/>
              <p:cNvSpPr/>
              <p:nvPr/>
            </p:nvSpPr>
            <p:spPr bwMode="auto">
              <a:xfrm>
                <a:off x="9008257" y="2964828"/>
                <a:ext cx="117765" cy="390975"/>
              </a:xfrm>
              <a:custGeom>
                <a:avLst/>
                <a:gdLst>
                  <a:gd name="T0" fmla="*/ 7 w 25"/>
                  <a:gd name="T1" fmla="*/ 0 h 83"/>
                  <a:gd name="T2" fmla="*/ 18 w 25"/>
                  <a:gd name="T3" fmla="*/ 0 h 83"/>
                  <a:gd name="T4" fmla="*/ 25 w 25"/>
                  <a:gd name="T5" fmla="*/ 56 h 83"/>
                  <a:gd name="T6" fmla="*/ 11 w 25"/>
                  <a:gd name="T7" fmla="*/ 83 h 83"/>
                  <a:gd name="T8" fmla="*/ 0 w 25"/>
                  <a:gd name="T9" fmla="*/ 56 h 83"/>
                  <a:gd name="T10" fmla="*/ 7 w 25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3">
                    <a:moveTo>
                      <a:pt x="7" y="0"/>
                    </a:moveTo>
                    <a:lnTo>
                      <a:pt x="18" y="0"/>
                    </a:lnTo>
                    <a:lnTo>
                      <a:pt x="25" y="56"/>
                    </a:lnTo>
                    <a:lnTo>
                      <a:pt x="11" y="83"/>
                    </a:lnTo>
                    <a:lnTo>
                      <a:pt x="0" y="5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CB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75"/>
              <p:cNvSpPr/>
              <p:nvPr/>
            </p:nvSpPr>
            <p:spPr bwMode="auto">
              <a:xfrm>
                <a:off x="8932888" y="2696326"/>
                <a:ext cx="127186" cy="207263"/>
              </a:xfrm>
              <a:custGeom>
                <a:avLst/>
                <a:gdLst>
                  <a:gd name="T0" fmla="*/ 9 w 27"/>
                  <a:gd name="T1" fmla="*/ 0 h 44"/>
                  <a:gd name="T2" fmla="*/ 27 w 27"/>
                  <a:gd name="T3" fmla="*/ 20 h 44"/>
                  <a:gd name="T4" fmla="*/ 14 w 27"/>
                  <a:gd name="T5" fmla="*/ 44 h 44"/>
                  <a:gd name="T6" fmla="*/ 0 w 27"/>
                  <a:gd name="T7" fmla="*/ 6 h 44"/>
                  <a:gd name="T8" fmla="*/ 9 w 27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4">
                    <a:moveTo>
                      <a:pt x="9" y="0"/>
                    </a:moveTo>
                    <a:lnTo>
                      <a:pt x="27" y="20"/>
                    </a:lnTo>
                    <a:lnTo>
                      <a:pt x="14" y="44"/>
                    </a:lnTo>
                    <a:lnTo>
                      <a:pt x="0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76"/>
              <p:cNvSpPr/>
              <p:nvPr/>
            </p:nvSpPr>
            <p:spPr bwMode="auto">
              <a:xfrm>
                <a:off x="8838678" y="2724589"/>
                <a:ext cx="221396" cy="631211"/>
              </a:xfrm>
              <a:custGeom>
                <a:avLst/>
                <a:gdLst>
                  <a:gd name="T0" fmla="*/ 20 w 47"/>
                  <a:gd name="T1" fmla="*/ 0 h 134"/>
                  <a:gd name="T2" fmla="*/ 47 w 47"/>
                  <a:gd name="T3" fmla="*/ 134 h 134"/>
                  <a:gd name="T4" fmla="*/ 5 w 47"/>
                  <a:gd name="T5" fmla="*/ 56 h 134"/>
                  <a:gd name="T6" fmla="*/ 14 w 47"/>
                  <a:gd name="T7" fmla="*/ 45 h 134"/>
                  <a:gd name="T8" fmla="*/ 0 w 47"/>
                  <a:gd name="T9" fmla="*/ 34 h 134"/>
                  <a:gd name="T10" fmla="*/ 11 w 47"/>
                  <a:gd name="T11" fmla="*/ 5 h 134"/>
                  <a:gd name="T12" fmla="*/ 20 w 47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34">
                    <a:moveTo>
                      <a:pt x="20" y="0"/>
                    </a:moveTo>
                    <a:lnTo>
                      <a:pt x="47" y="134"/>
                    </a:lnTo>
                    <a:lnTo>
                      <a:pt x="5" y="56"/>
                    </a:lnTo>
                    <a:lnTo>
                      <a:pt x="14" y="45"/>
                    </a:lnTo>
                    <a:lnTo>
                      <a:pt x="0" y="34"/>
                    </a:lnTo>
                    <a:lnTo>
                      <a:pt x="11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77"/>
              <p:cNvSpPr/>
              <p:nvPr/>
            </p:nvSpPr>
            <p:spPr bwMode="auto">
              <a:xfrm>
                <a:off x="9060071" y="2724589"/>
                <a:ext cx="230817" cy="631211"/>
              </a:xfrm>
              <a:custGeom>
                <a:avLst/>
                <a:gdLst>
                  <a:gd name="T0" fmla="*/ 29 w 49"/>
                  <a:gd name="T1" fmla="*/ 0 h 134"/>
                  <a:gd name="T2" fmla="*/ 0 w 49"/>
                  <a:gd name="T3" fmla="*/ 134 h 134"/>
                  <a:gd name="T4" fmla="*/ 43 w 49"/>
                  <a:gd name="T5" fmla="*/ 56 h 134"/>
                  <a:gd name="T6" fmla="*/ 36 w 49"/>
                  <a:gd name="T7" fmla="*/ 45 h 134"/>
                  <a:gd name="T8" fmla="*/ 49 w 49"/>
                  <a:gd name="T9" fmla="*/ 34 h 134"/>
                  <a:gd name="T10" fmla="*/ 40 w 49"/>
                  <a:gd name="T11" fmla="*/ 5 h 134"/>
                  <a:gd name="T12" fmla="*/ 29 w 49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134">
                    <a:moveTo>
                      <a:pt x="29" y="0"/>
                    </a:moveTo>
                    <a:lnTo>
                      <a:pt x="0" y="134"/>
                    </a:lnTo>
                    <a:lnTo>
                      <a:pt x="43" y="56"/>
                    </a:lnTo>
                    <a:lnTo>
                      <a:pt x="36" y="45"/>
                    </a:lnTo>
                    <a:lnTo>
                      <a:pt x="49" y="34"/>
                    </a:lnTo>
                    <a:lnTo>
                      <a:pt x="40" y="5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78"/>
              <p:cNvSpPr/>
              <p:nvPr/>
            </p:nvSpPr>
            <p:spPr bwMode="auto">
              <a:xfrm>
                <a:off x="9060071" y="2696326"/>
                <a:ext cx="136607" cy="207263"/>
              </a:xfrm>
              <a:custGeom>
                <a:avLst/>
                <a:gdLst>
                  <a:gd name="T0" fmla="*/ 18 w 29"/>
                  <a:gd name="T1" fmla="*/ 0 h 44"/>
                  <a:gd name="T2" fmla="*/ 0 w 29"/>
                  <a:gd name="T3" fmla="*/ 20 h 44"/>
                  <a:gd name="T4" fmla="*/ 14 w 29"/>
                  <a:gd name="T5" fmla="*/ 44 h 44"/>
                  <a:gd name="T6" fmla="*/ 29 w 29"/>
                  <a:gd name="T7" fmla="*/ 6 h 44"/>
                  <a:gd name="T8" fmla="*/ 18 w 2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18" y="0"/>
                    </a:moveTo>
                    <a:lnTo>
                      <a:pt x="0" y="20"/>
                    </a:lnTo>
                    <a:lnTo>
                      <a:pt x="14" y="44"/>
                    </a:lnTo>
                    <a:lnTo>
                      <a:pt x="29" y="6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79"/>
              <p:cNvSpPr/>
              <p:nvPr/>
            </p:nvSpPr>
            <p:spPr bwMode="auto">
              <a:xfrm>
                <a:off x="9027099" y="2903589"/>
                <a:ext cx="75368" cy="61238"/>
              </a:xfrm>
              <a:custGeom>
                <a:avLst/>
                <a:gdLst>
                  <a:gd name="T0" fmla="*/ 1 w 7"/>
                  <a:gd name="T1" fmla="*/ 0 h 6"/>
                  <a:gd name="T2" fmla="*/ 6 w 7"/>
                  <a:gd name="T3" fmla="*/ 0 h 6"/>
                  <a:gd name="T4" fmla="*/ 6 w 7"/>
                  <a:gd name="T5" fmla="*/ 6 h 6"/>
                  <a:gd name="T6" fmla="*/ 1 w 7"/>
                  <a:gd name="T7" fmla="*/ 6 h 6"/>
                  <a:gd name="T8" fmla="*/ 1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7" y="2"/>
                      <a:pt x="7" y="4"/>
                      <a:pt x="6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FCB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80"/>
              <p:cNvSpPr/>
              <p:nvPr/>
            </p:nvSpPr>
            <p:spPr bwMode="auto">
              <a:xfrm>
                <a:off x="9060071" y="3355800"/>
                <a:ext cx="23554" cy="179000"/>
              </a:xfrm>
              <a:custGeom>
                <a:avLst/>
                <a:gdLst>
                  <a:gd name="T0" fmla="*/ 0 w 2"/>
                  <a:gd name="T1" fmla="*/ 17 h 17"/>
                  <a:gd name="T2" fmla="*/ 1 w 2"/>
                  <a:gd name="T3" fmla="*/ 0 h 17"/>
                  <a:gd name="T4" fmla="*/ 2 w 2"/>
                  <a:gd name="T5" fmla="*/ 17 h 17"/>
                  <a:gd name="T6" fmla="*/ 0 w 2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7">
                    <a:moveTo>
                      <a:pt x="0" y="17"/>
                    </a:moveTo>
                    <a:cubicBezTo>
                      <a:pt x="0" y="13"/>
                      <a:pt x="0" y="8"/>
                      <a:pt x="1" y="0"/>
                    </a:cubicBezTo>
                    <a:cubicBezTo>
                      <a:pt x="1" y="8"/>
                      <a:pt x="1" y="13"/>
                      <a:pt x="2" y="17"/>
                    </a:cubicBezTo>
                    <a:cubicBezTo>
                      <a:pt x="1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81"/>
              <p:cNvSpPr/>
              <p:nvPr/>
            </p:nvSpPr>
            <p:spPr bwMode="auto">
              <a:xfrm>
                <a:off x="8881071" y="2696326"/>
                <a:ext cx="367421" cy="659474"/>
              </a:xfrm>
              <a:custGeom>
                <a:avLst/>
                <a:gdLst>
                  <a:gd name="T0" fmla="*/ 0 w 78"/>
                  <a:gd name="T1" fmla="*/ 11 h 140"/>
                  <a:gd name="T2" fmla="*/ 5 w 78"/>
                  <a:gd name="T3" fmla="*/ 51 h 140"/>
                  <a:gd name="T4" fmla="*/ 40 w 78"/>
                  <a:gd name="T5" fmla="*/ 140 h 140"/>
                  <a:gd name="T6" fmla="*/ 74 w 78"/>
                  <a:gd name="T7" fmla="*/ 51 h 140"/>
                  <a:gd name="T8" fmla="*/ 78 w 78"/>
                  <a:gd name="T9" fmla="*/ 11 h 140"/>
                  <a:gd name="T10" fmla="*/ 63 w 78"/>
                  <a:gd name="T11" fmla="*/ 0 h 140"/>
                  <a:gd name="T12" fmla="*/ 16 w 78"/>
                  <a:gd name="T13" fmla="*/ 0 h 140"/>
                  <a:gd name="T14" fmla="*/ 0 w 78"/>
                  <a:gd name="T15" fmla="*/ 1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140">
                    <a:moveTo>
                      <a:pt x="0" y="11"/>
                    </a:moveTo>
                    <a:lnTo>
                      <a:pt x="5" y="51"/>
                    </a:lnTo>
                    <a:lnTo>
                      <a:pt x="40" y="140"/>
                    </a:lnTo>
                    <a:lnTo>
                      <a:pt x="74" y="51"/>
                    </a:lnTo>
                    <a:lnTo>
                      <a:pt x="78" y="11"/>
                    </a:lnTo>
                    <a:lnTo>
                      <a:pt x="63" y="0"/>
                    </a:lnTo>
                    <a:lnTo>
                      <a:pt x="16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Rectangle 82"/>
              <p:cNvSpPr>
                <a:spLocks noChangeArrowheads="1"/>
              </p:cNvSpPr>
              <p:nvPr/>
            </p:nvSpPr>
            <p:spPr bwMode="auto">
              <a:xfrm>
                <a:off x="8956439" y="2620958"/>
                <a:ext cx="207263" cy="179000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83"/>
              <p:cNvSpPr/>
              <p:nvPr/>
            </p:nvSpPr>
            <p:spPr bwMode="auto">
              <a:xfrm>
                <a:off x="8810414" y="2093379"/>
                <a:ext cx="513449" cy="631211"/>
              </a:xfrm>
              <a:custGeom>
                <a:avLst/>
                <a:gdLst>
                  <a:gd name="T0" fmla="*/ 24 w 49"/>
                  <a:gd name="T1" fmla="*/ 60 h 60"/>
                  <a:gd name="T2" fmla="*/ 43 w 49"/>
                  <a:gd name="T3" fmla="*/ 40 h 60"/>
                  <a:gd name="T4" fmla="*/ 44 w 49"/>
                  <a:gd name="T5" fmla="*/ 40 h 60"/>
                  <a:gd name="T6" fmla="*/ 48 w 49"/>
                  <a:gd name="T7" fmla="*/ 34 h 60"/>
                  <a:gd name="T8" fmla="*/ 47 w 49"/>
                  <a:gd name="T9" fmla="*/ 26 h 60"/>
                  <a:gd name="T10" fmla="*/ 46 w 49"/>
                  <a:gd name="T11" fmla="*/ 26 h 60"/>
                  <a:gd name="T12" fmla="*/ 24 w 49"/>
                  <a:gd name="T13" fmla="*/ 0 h 60"/>
                  <a:gd name="T14" fmla="*/ 3 w 49"/>
                  <a:gd name="T15" fmla="*/ 26 h 60"/>
                  <a:gd name="T16" fmla="*/ 2 w 49"/>
                  <a:gd name="T17" fmla="*/ 26 h 60"/>
                  <a:gd name="T18" fmla="*/ 1 w 49"/>
                  <a:gd name="T19" fmla="*/ 34 h 60"/>
                  <a:gd name="T20" fmla="*/ 5 w 49"/>
                  <a:gd name="T21" fmla="*/ 40 h 60"/>
                  <a:gd name="T22" fmla="*/ 5 w 49"/>
                  <a:gd name="T23" fmla="*/ 40 h 60"/>
                  <a:gd name="T24" fmla="*/ 24 w 49"/>
                  <a:gd name="T2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24" y="60"/>
                    </a:moveTo>
                    <a:cubicBezTo>
                      <a:pt x="32" y="60"/>
                      <a:pt x="40" y="51"/>
                      <a:pt x="43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6" y="41"/>
                      <a:pt x="48" y="38"/>
                      <a:pt x="48" y="34"/>
                    </a:cubicBezTo>
                    <a:cubicBezTo>
                      <a:pt x="49" y="30"/>
                      <a:pt x="48" y="27"/>
                      <a:pt x="47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13"/>
                      <a:pt x="41" y="0"/>
                      <a:pt x="24" y="0"/>
                    </a:cubicBezTo>
                    <a:cubicBezTo>
                      <a:pt x="8" y="0"/>
                      <a:pt x="2" y="13"/>
                      <a:pt x="3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7"/>
                      <a:pt x="0" y="30"/>
                      <a:pt x="1" y="34"/>
                    </a:cubicBezTo>
                    <a:cubicBezTo>
                      <a:pt x="1" y="38"/>
                      <a:pt x="3" y="41"/>
                      <a:pt x="5" y="40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9" y="51"/>
                      <a:pt x="17" y="60"/>
                      <a:pt x="24" y="60"/>
                    </a:cubicBez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84"/>
              <p:cNvSpPr/>
              <p:nvPr/>
            </p:nvSpPr>
            <p:spPr bwMode="auto">
              <a:xfrm>
                <a:off x="8829257" y="2093379"/>
                <a:ext cx="471053" cy="348579"/>
              </a:xfrm>
              <a:custGeom>
                <a:avLst/>
                <a:gdLst>
                  <a:gd name="T0" fmla="*/ 44 w 45"/>
                  <a:gd name="T1" fmla="*/ 26 h 33"/>
                  <a:gd name="T2" fmla="*/ 22 w 45"/>
                  <a:gd name="T3" fmla="*/ 0 h 33"/>
                  <a:gd name="T4" fmla="*/ 1 w 45"/>
                  <a:gd name="T5" fmla="*/ 26 h 33"/>
                  <a:gd name="T6" fmla="*/ 4 w 45"/>
                  <a:gd name="T7" fmla="*/ 32 h 33"/>
                  <a:gd name="T8" fmla="*/ 6 w 45"/>
                  <a:gd name="T9" fmla="*/ 30 h 33"/>
                  <a:gd name="T10" fmla="*/ 12 w 45"/>
                  <a:gd name="T11" fmla="*/ 13 h 33"/>
                  <a:gd name="T12" fmla="*/ 22 w 45"/>
                  <a:gd name="T13" fmla="*/ 15 h 33"/>
                  <a:gd name="T14" fmla="*/ 33 w 45"/>
                  <a:gd name="T15" fmla="*/ 13 h 33"/>
                  <a:gd name="T16" fmla="*/ 39 w 45"/>
                  <a:gd name="T17" fmla="*/ 30 h 33"/>
                  <a:gd name="T18" fmla="*/ 41 w 45"/>
                  <a:gd name="T19" fmla="*/ 33 h 33"/>
                  <a:gd name="T20" fmla="*/ 44 w 45"/>
                  <a:gd name="T21" fmla="*/ 2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33">
                    <a:moveTo>
                      <a:pt x="44" y="26"/>
                    </a:moveTo>
                    <a:cubicBezTo>
                      <a:pt x="45" y="13"/>
                      <a:pt x="39" y="0"/>
                      <a:pt x="22" y="0"/>
                    </a:cubicBezTo>
                    <a:cubicBezTo>
                      <a:pt x="6" y="0"/>
                      <a:pt x="0" y="13"/>
                      <a:pt x="1" y="26"/>
                    </a:cubicBezTo>
                    <a:cubicBezTo>
                      <a:pt x="2" y="27"/>
                      <a:pt x="4" y="29"/>
                      <a:pt x="4" y="32"/>
                    </a:cubicBezTo>
                    <a:cubicBezTo>
                      <a:pt x="5" y="33"/>
                      <a:pt x="6" y="33"/>
                      <a:pt x="6" y="30"/>
                    </a:cubicBezTo>
                    <a:cubicBezTo>
                      <a:pt x="6" y="22"/>
                      <a:pt x="7" y="15"/>
                      <a:pt x="12" y="13"/>
                    </a:cubicBezTo>
                    <a:cubicBezTo>
                      <a:pt x="17" y="11"/>
                      <a:pt x="19" y="15"/>
                      <a:pt x="22" y="15"/>
                    </a:cubicBezTo>
                    <a:cubicBezTo>
                      <a:pt x="26" y="15"/>
                      <a:pt x="28" y="12"/>
                      <a:pt x="33" y="13"/>
                    </a:cubicBezTo>
                    <a:cubicBezTo>
                      <a:pt x="38" y="14"/>
                      <a:pt x="39" y="22"/>
                      <a:pt x="39" y="30"/>
                    </a:cubicBezTo>
                    <a:cubicBezTo>
                      <a:pt x="39" y="33"/>
                      <a:pt x="40" y="33"/>
                      <a:pt x="41" y="33"/>
                    </a:cubicBezTo>
                    <a:cubicBezTo>
                      <a:pt x="41" y="29"/>
                      <a:pt x="43" y="26"/>
                      <a:pt x="44" y="2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85"/>
              <p:cNvSpPr/>
              <p:nvPr/>
            </p:nvSpPr>
            <p:spPr bwMode="auto">
              <a:xfrm>
                <a:off x="9027099" y="2776407"/>
                <a:ext cx="75368" cy="127186"/>
              </a:xfrm>
              <a:custGeom>
                <a:avLst/>
                <a:gdLst>
                  <a:gd name="T0" fmla="*/ 6 w 7"/>
                  <a:gd name="T1" fmla="*/ 12 h 12"/>
                  <a:gd name="T2" fmla="*/ 7 w 7"/>
                  <a:gd name="T3" fmla="*/ 9 h 12"/>
                  <a:gd name="T4" fmla="*/ 3 w 7"/>
                  <a:gd name="T5" fmla="*/ 0 h 12"/>
                  <a:gd name="T6" fmla="*/ 0 w 7"/>
                  <a:gd name="T7" fmla="*/ 9 h 12"/>
                  <a:gd name="T8" fmla="*/ 1 w 7"/>
                  <a:gd name="T9" fmla="*/ 12 h 12"/>
                  <a:gd name="T10" fmla="*/ 6 w 7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2">
                    <a:moveTo>
                      <a:pt x="6" y="12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3" y="12"/>
                      <a:pt x="4" y="12"/>
                      <a:pt x="6" y="12"/>
                    </a:cubicBez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86"/>
              <p:cNvSpPr/>
              <p:nvPr/>
            </p:nvSpPr>
            <p:spPr bwMode="auto">
              <a:xfrm>
                <a:off x="8914046" y="2696326"/>
                <a:ext cx="146028" cy="249659"/>
              </a:xfrm>
              <a:custGeom>
                <a:avLst/>
                <a:gdLst>
                  <a:gd name="T0" fmla="*/ 9 w 31"/>
                  <a:gd name="T1" fmla="*/ 0 h 53"/>
                  <a:gd name="T2" fmla="*/ 31 w 31"/>
                  <a:gd name="T3" fmla="*/ 17 h 53"/>
                  <a:gd name="T4" fmla="*/ 20 w 31"/>
                  <a:gd name="T5" fmla="*/ 53 h 53"/>
                  <a:gd name="T6" fmla="*/ 0 w 31"/>
                  <a:gd name="T7" fmla="*/ 6 h 53"/>
                  <a:gd name="T8" fmla="*/ 9 w 31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3">
                    <a:moveTo>
                      <a:pt x="9" y="0"/>
                    </a:moveTo>
                    <a:lnTo>
                      <a:pt x="31" y="17"/>
                    </a:lnTo>
                    <a:lnTo>
                      <a:pt x="20" y="53"/>
                    </a:lnTo>
                    <a:lnTo>
                      <a:pt x="0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87"/>
              <p:cNvSpPr/>
              <p:nvPr/>
            </p:nvSpPr>
            <p:spPr bwMode="auto">
              <a:xfrm>
                <a:off x="8819836" y="2724589"/>
                <a:ext cx="240238" cy="631211"/>
              </a:xfrm>
              <a:custGeom>
                <a:avLst/>
                <a:gdLst>
                  <a:gd name="T0" fmla="*/ 20 w 51"/>
                  <a:gd name="T1" fmla="*/ 0 h 134"/>
                  <a:gd name="T2" fmla="*/ 51 w 51"/>
                  <a:gd name="T3" fmla="*/ 134 h 134"/>
                  <a:gd name="T4" fmla="*/ 7 w 51"/>
                  <a:gd name="T5" fmla="*/ 60 h 134"/>
                  <a:gd name="T6" fmla="*/ 11 w 51"/>
                  <a:gd name="T7" fmla="*/ 47 h 134"/>
                  <a:gd name="T8" fmla="*/ 0 w 51"/>
                  <a:gd name="T9" fmla="*/ 36 h 134"/>
                  <a:gd name="T10" fmla="*/ 13 w 51"/>
                  <a:gd name="T11" fmla="*/ 5 h 134"/>
                  <a:gd name="T12" fmla="*/ 20 w 51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34">
                    <a:moveTo>
                      <a:pt x="20" y="0"/>
                    </a:moveTo>
                    <a:lnTo>
                      <a:pt x="51" y="134"/>
                    </a:lnTo>
                    <a:lnTo>
                      <a:pt x="7" y="60"/>
                    </a:lnTo>
                    <a:lnTo>
                      <a:pt x="11" y="47"/>
                    </a:lnTo>
                    <a:lnTo>
                      <a:pt x="0" y="36"/>
                    </a:lnTo>
                    <a:lnTo>
                      <a:pt x="13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88"/>
              <p:cNvSpPr/>
              <p:nvPr/>
            </p:nvSpPr>
            <p:spPr bwMode="auto">
              <a:xfrm>
                <a:off x="9060071" y="2696326"/>
                <a:ext cx="160158" cy="249659"/>
              </a:xfrm>
              <a:custGeom>
                <a:avLst/>
                <a:gdLst>
                  <a:gd name="T0" fmla="*/ 25 w 34"/>
                  <a:gd name="T1" fmla="*/ 0 h 53"/>
                  <a:gd name="T2" fmla="*/ 0 w 34"/>
                  <a:gd name="T3" fmla="*/ 17 h 53"/>
                  <a:gd name="T4" fmla="*/ 14 w 34"/>
                  <a:gd name="T5" fmla="*/ 53 h 53"/>
                  <a:gd name="T6" fmla="*/ 34 w 34"/>
                  <a:gd name="T7" fmla="*/ 6 h 53"/>
                  <a:gd name="T8" fmla="*/ 25 w 34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3">
                    <a:moveTo>
                      <a:pt x="25" y="0"/>
                    </a:moveTo>
                    <a:lnTo>
                      <a:pt x="0" y="17"/>
                    </a:lnTo>
                    <a:lnTo>
                      <a:pt x="14" y="53"/>
                    </a:lnTo>
                    <a:lnTo>
                      <a:pt x="34" y="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89"/>
              <p:cNvSpPr/>
              <p:nvPr/>
            </p:nvSpPr>
            <p:spPr bwMode="auto">
              <a:xfrm>
                <a:off x="9008257" y="2955407"/>
                <a:ext cx="117765" cy="400396"/>
              </a:xfrm>
              <a:custGeom>
                <a:avLst/>
                <a:gdLst>
                  <a:gd name="T0" fmla="*/ 7 w 25"/>
                  <a:gd name="T1" fmla="*/ 0 h 85"/>
                  <a:gd name="T2" fmla="*/ 18 w 25"/>
                  <a:gd name="T3" fmla="*/ 0 h 85"/>
                  <a:gd name="T4" fmla="*/ 25 w 25"/>
                  <a:gd name="T5" fmla="*/ 58 h 85"/>
                  <a:gd name="T6" fmla="*/ 11 w 25"/>
                  <a:gd name="T7" fmla="*/ 85 h 85"/>
                  <a:gd name="T8" fmla="*/ 0 w 25"/>
                  <a:gd name="T9" fmla="*/ 58 h 85"/>
                  <a:gd name="T10" fmla="*/ 7 w 25"/>
                  <a:gd name="T1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5">
                    <a:moveTo>
                      <a:pt x="7" y="0"/>
                    </a:moveTo>
                    <a:lnTo>
                      <a:pt x="18" y="0"/>
                    </a:lnTo>
                    <a:lnTo>
                      <a:pt x="25" y="58"/>
                    </a:lnTo>
                    <a:lnTo>
                      <a:pt x="11" y="85"/>
                    </a:lnTo>
                    <a:lnTo>
                      <a:pt x="0" y="5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90"/>
              <p:cNvSpPr/>
              <p:nvPr/>
            </p:nvSpPr>
            <p:spPr bwMode="auto">
              <a:xfrm>
                <a:off x="8914046" y="2696326"/>
                <a:ext cx="146028" cy="207263"/>
              </a:xfrm>
              <a:custGeom>
                <a:avLst/>
                <a:gdLst>
                  <a:gd name="T0" fmla="*/ 9 w 31"/>
                  <a:gd name="T1" fmla="*/ 0 h 44"/>
                  <a:gd name="T2" fmla="*/ 31 w 31"/>
                  <a:gd name="T3" fmla="*/ 17 h 44"/>
                  <a:gd name="T4" fmla="*/ 20 w 31"/>
                  <a:gd name="T5" fmla="*/ 44 h 44"/>
                  <a:gd name="T6" fmla="*/ 0 w 31"/>
                  <a:gd name="T7" fmla="*/ 6 h 44"/>
                  <a:gd name="T8" fmla="*/ 9 w 31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4">
                    <a:moveTo>
                      <a:pt x="9" y="0"/>
                    </a:moveTo>
                    <a:lnTo>
                      <a:pt x="31" y="17"/>
                    </a:lnTo>
                    <a:lnTo>
                      <a:pt x="20" y="44"/>
                    </a:lnTo>
                    <a:lnTo>
                      <a:pt x="0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91"/>
              <p:cNvSpPr/>
              <p:nvPr/>
            </p:nvSpPr>
            <p:spPr bwMode="auto">
              <a:xfrm>
                <a:off x="8838678" y="2724589"/>
                <a:ext cx="221396" cy="631211"/>
              </a:xfrm>
              <a:custGeom>
                <a:avLst/>
                <a:gdLst>
                  <a:gd name="T0" fmla="*/ 16 w 47"/>
                  <a:gd name="T1" fmla="*/ 0 h 134"/>
                  <a:gd name="T2" fmla="*/ 47 w 47"/>
                  <a:gd name="T3" fmla="*/ 134 h 134"/>
                  <a:gd name="T4" fmla="*/ 7 w 47"/>
                  <a:gd name="T5" fmla="*/ 54 h 134"/>
                  <a:gd name="T6" fmla="*/ 14 w 47"/>
                  <a:gd name="T7" fmla="*/ 45 h 134"/>
                  <a:gd name="T8" fmla="*/ 0 w 47"/>
                  <a:gd name="T9" fmla="*/ 34 h 134"/>
                  <a:gd name="T10" fmla="*/ 9 w 47"/>
                  <a:gd name="T11" fmla="*/ 5 h 134"/>
                  <a:gd name="T12" fmla="*/ 16 w 47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34">
                    <a:moveTo>
                      <a:pt x="16" y="0"/>
                    </a:moveTo>
                    <a:lnTo>
                      <a:pt x="47" y="134"/>
                    </a:lnTo>
                    <a:lnTo>
                      <a:pt x="7" y="54"/>
                    </a:lnTo>
                    <a:lnTo>
                      <a:pt x="14" y="45"/>
                    </a:lnTo>
                    <a:lnTo>
                      <a:pt x="0" y="34"/>
                    </a:lnTo>
                    <a:lnTo>
                      <a:pt x="9" y="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969D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92"/>
              <p:cNvSpPr/>
              <p:nvPr/>
            </p:nvSpPr>
            <p:spPr bwMode="auto">
              <a:xfrm>
                <a:off x="9060071" y="2724589"/>
                <a:ext cx="254368" cy="631211"/>
              </a:xfrm>
              <a:custGeom>
                <a:avLst/>
                <a:gdLst>
                  <a:gd name="T0" fmla="*/ 34 w 54"/>
                  <a:gd name="T1" fmla="*/ 0 h 134"/>
                  <a:gd name="T2" fmla="*/ 0 w 54"/>
                  <a:gd name="T3" fmla="*/ 134 h 134"/>
                  <a:gd name="T4" fmla="*/ 47 w 54"/>
                  <a:gd name="T5" fmla="*/ 60 h 134"/>
                  <a:gd name="T6" fmla="*/ 43 w 54"/>
                  <a:gd name="T7" fmla="*/ 47 h 134"/>
                  <a:gd name="T8" fmla="*/ 54 w 54"/>
                  <a:gd name="T9" fmla="*/ 36 h 134"/>
                  <a:gd name="T10" fmla="*/ 40 w 54"/>
                  <a:gd name="T11" fmla="*/ 5 h 134"/>
                  <a:gd name="T12" fmla="*/ 34 w 54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34">
                    <a:moveTo>
                      <a:pt x="34" y="0"/>
                    </a:moveTo>
                    <a:lnTo>
                      <a:pt x="0" y="134"/>
                    </a:lnTo>
                    <a:lnTo>
                      <a:pt x="47" y="60"/>
                    </a:lnTo>
                    <a:lnTo>
                      <a:pt x="43" y="47"/>
                    </a:lnTo>
                    <a:lnTo>
                      <a:pt x="54" y="36"/>
                    </a:lnTo>
                    <a:lnTo>
                      <a:pt x="4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93"/>
              <p:cNvSpPr/>
              <p:nvPr/>
            </p:nvSpPr>
            <p:spPr bwMode="auto">
              <a:xfrm>
                <a:off x="9060071" y="2724589"/>
                <a:ext cx="230817" cy="631211"/>
              </a:xfrm>
              <a:custGeom>
                <a:avLst/>
                <a:gdLst>
                  <a:gd name="T0" fmla="*/ 34 w 49"/>
                  <a:gd name="T1" fmla="*/ 0 h 134"/>
                  <a:gd name="T2" fmla="*/ 0 w 49"/>
                  <a:gd name="T3" fmla="*/ 134 h 134"/>
                  <a:gd name="T4" fmla="*/ 43 w 49"/>
                  <a:gd name="T5" fmla="*/ 54 h 134"/>
                  <a:gd name="T6" fmla="*/ 36 w 49"/>
                  <a:gd name="T7" fmla="*/ 45 h 134"/>
                  <a:gd name="T8" fmla="*/ 49 w 49"/>
                  <a:gd name="T9" fmla="*/ 34 h 134"/>
                  <a:gd name="T10" fmla="*/ 40 w 49"/>
                  <a:gd name="T11" fmla="*/ 5 h 134"/>
                  <a:gd name="T12" fmla="*/ 34 w 49"/>
                  <a:gd name="T13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134">
                    <a:moveTo>
                      <a:pt x="34" y="0"/>
                    </a:moveTo>
                    <a:lnTo>
                      <a:pt x="0" y="134"/>
                    </a:lnTo>
                    <a:lnTo>
                      <a:pt x="43" y="54"/>
                    </a:lnTo>
                    <a:lnTo>
                      <a:pt x="36" y="45"/>
                    </a:lnTo>
                    <a:lnTo>
                      <a:pt x="49" y="34"/>
                    </a:lnTo>
                    <a:lnTo>
                      <a:pt x="40" y="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69D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4"/>
              <p:cNvSpPr/>
              <p:nvPr/>
            </p:nvSpPr>
            <p:spPr bwMode="auto">
              <a:xfrm>
                <a:off x="9060071" y="2696326"/>
                <a:ext cx="160158" cy="207263"/>
              </a:xfrm>
              <a:custGeom>
                <a:avLst/>
                <a:gdLst>
                  <a:gd name="T0" fmla="*/ 25 w 34"/>
                  <a:gd name="T1" fmla="*/ 0 h 44"/>
                  <a:gd name="T2" fmla="*/ 0 w 34"/>
                  <a:gd name="T3" fmla="*/ 17 h 44"/>
                  <a:gd name="T4" fmla="*/ 14 w 34"/>
                  <a:gd name="T5" fmla="*/ 44 h 44"/>
                  <a:gd name="T6" fmla="*/ 34 w 34"/>
                  <a:gd name="T7" fmla="*/ 6 h 44"/>
                  <a:gd name="T8" fmla="*/ 25 w 3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4">
                    <a:moveTo>
                      <a:pt x="25" y="0"/>
                    </a:moveTo>
                    <a:lnTo>
                      <a:pt x="0" y="17"/>
                    </a:lnTo>
                    <a:lnTo>
                      <a:pt x="14" y="44"/>
                    </a:lnTo>
                    <a:lnTo>
                      <a:pt x="34" y="6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95"/>
              <p:cNvSpPr/>
              <p:nvPr/>
            </p:nvSpPr>
            <p:spPr bwMode="auto">
              <a:xfrm>
                <a:off x="9027099" y="2894168"/>
                <a:ext cx="75368" cy="70659"/>
              </a:xfrm>
              <a:custGeom>
                <a:avLst/>
                <a:gdLst>
                  <a:gd name="T0" fmla="*/ 1 w 7"/>
                  <a:gd name="T1" fmla="*/ 0 h 7"/>
                  <a:gd name="T2" fmla="*/ 6 w 7"/>
                  <a:gd name="T3" fmla="*/ 0 h 7"/>
                  <a:gd name="T4" fmla="*/ 6 w 7"/>
                  <a:gd name="T5" fmla="*/ 7 h 7"/>
                  <a:gd name="T6" fmla="*/ 1 w 7"/>
                  <a:gd name="T7" fmla="*/ 7 h 7"/>
                  <a:gd name="T8" fmla="*/ 1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7" y="3"/>
                      <a:pt x="7" y="5"/>
                      <a:pt x="6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0"/>
                    </a:cubicBez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96"/>
              <p:cNvSpPr/>
              <p:nvPr/>
            </p:nvSpPr>
            <p:spPr bwMode="auto">
              <a:xfrm>
                <a:off x="9050650" y="3355800"/>
                <a:ext cx="32975" cy="179000"/>
              </a:xfrm>
              <a:custGeom>
                <a:avLst/>
                <a:gdLst>
                  <a:gd name="T0" fmla="*/ 0 w 3"/>
                  <a:gd name="T1" fmla="*/ 17 h 17"/>
                  <a:gd name="T2" fmla="*/ 3 w 3"/>
                  <a:gd name="T3" fmla="*/ 17 h 17"/>
                  <a:gd name="T4" fmla="*/ 1 w 3"/>
                  <a:gd name="T5" fmla="*/ 0 h 17"/>
                  <a:gd name="T6" fmla="*/ 0 w 3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7">
                    <a:moveTo>
                      <a:pt x="0" y="17"/>
                    </a:moveTo>
                    <a:cubicBezTo>
                      <a:pt x="1" y="17"/>
                      <a:pt x="2" y="17"/>
                      <a:pt x="3" y="17"/>
                    </a:cubicBezTo>
                    <a:cubicBezTo>
                      <a:pt x="3" y="13"/>
                      <a:pt x="2" y="2"/>
                      <a:pt x="1" y="0"/>
                    </a:cubicBezTo>
                    <a:cubicBezTo>
                      <a:pt x="1" y="1"/>
                      <a:pt x="0" y="13"/>
                      <a:pt x="0" y="17"/>
                    </a:cubicBezTo>
                    <a:close/>
                  </a:path>
                </a:pathLst>
              </a:custGeom>
              <a:solidFill>
                <a:srgbClr val="6F7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305019" y="3014580"/>
              <a:ext cx="871449" cy="1512081"/>
              <a:chOff x="10049282" y="2032143"/>
              <a:chExt cx="871449" cy="1512081"/>
            </a:xfrm>
          </p:grpSpPr>
          <p:sp>
            <p:nvSpPr>
              <p:cNvPr id="67" name="Freeform 133"/>
              <p:cNvSpPr/>
              <p:nvPr/>
            </p:nvSpPr>
            <p:spPr bwMode="auto">
              <a:xfrm>
                <a:off x="10638099" y="2790537"/>
                <a:ext cx="282632" cy="744263"/>
              </a:xfrm>
              <a:custGeom>
                <a:avLst/>
                <a:gdLst>
                  <a:gd name="T0" fmla="*/ 0 w 27"/>
                  <a:gd name="T1" fmla="*/ 9 h 71"/>
                  <a:gd name="T2" fmla="*/ 17 w 27"/>
                  <a:gd name="T3" fmla="*/ 8 h 71"/>
                  <a:gd name="T4" fmla="*/ 26 w 27"/>
                  <a:gd name="T5" fmla="*/ 61 h 71"/>
                  <a:gd name="T6" fmla="*/ 24 w 27"/>
                  <a:gd name="T7" fmla="*/ 67 h 71"/>
                  <a:gd name="T8" fmla="*/ 5 w 27"/>
                  <a:gd name="T9" fmla="*/ 71 h 71"/>
                  <a:gd name="T10" fmla="*/ 0 w 27"/>
                  <a:gd name="T11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71">
                    <a:moveTo>
                      <a:pt x="0" y="9"/>
                    </a:moveTo>
                    <a:cubicBezTo>
                      <a:pt x="9" y="6"/>
                      <a:pt x="16" y="0"/>
                      <a:pt x="17" y="8"/>
                    </a:cubicBezTo>
                    <a:cubicBezTo>
                      <a:pt x="19" y="17"/>
                      <a:pt x="24" y="40"/>
                      <a:pt x="26" y="61"/>
                    </a:cubicBezTo>
                    <a:cubicBezTo>
                      <a:pt x="27" y="65"/>
                      <a:pt x="26" y="67"/>
                      <a:pt x="24" y="67"/>
                    </a:cubicBezTo>
                    <a:cubicBezTo>
                      <a:pt x="18" y="69"/>
                      <a:pt x="13" y="70"/>
                      <a:pt x="5" y="71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34"/>
              <p:cNvSpPr/>
              <p:nvPr/>
            </p:nvSpPr>
            <p:spPr bwMode="auto">
              <a:xfrm>
                <a:off x="10143492" y="2032143"/>
                <a:ext cx="659474" cy="1300106"/>
              </a:xfrm>
              <a:custGeom>
                <a:avLst/>
                <a:gdLst>
                  <a:gd name="T0" fmla="*/ 58 w 63"/>
                  <a:gd name="T1" fmla="*/ 48 h 124"/>
                  <a:gd name="T2" fmla="*/ 32 w 63"/>
                  <a:gd name="T3" fmla="*/ 124 h 124"/>
                  <a:gd name="T4" fmla="*/ 3 w 63"/>
                  <a:gd name="T5" fmla="*/ 52 h 124"/>
                  <a:gd name="T6" fmla="*/ 42 w 63"/>
                  <a:gd name="T7" fmla="*/ 11 h 124"/>
                  <a:gd name="T8" fmla="*/ 58 w 63"/>
                  <a:gd name="T9" fmla="*/ 4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24">
                    <a:moveTo>
                      <a:pt x="58" y="48"/>
                    </a:moveTo>
                    <a:cubicBezTo>
                      <a:pt x="53" y="76"/>
                      <a:pt x="41" y="124"/>
                      <a:pt x="32" y="124"/>
                    </a:cubicBezTo>
                    <a:cubicBezTo>
                      <a:pt x="24" y="124"/>
                      <a:pt x="7" y="72"/>
                      <a:pt x="3" y="52"/>
                    </a:cubicBezTo>
                    <a:cubicBezTo>
                      <a:pt x="0" y="34"/>
                      <a:pt x="6" y="0"/>
                      <a:pt x="42" y="11"/>
                    </a:cubicBezTo>
                    <a:cubicBezTo>
                      <a:pt x="55" y="11"/>
                      <a:pt x="63" y="24"/>
                      <a:pt x="58" y="4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35"/>
              <p:cNvSpPr/>
              <p:nvPr/>
            </p:nvSpPr>
            <p:spPr bwMode="auto">
              <a:xfrm>
                <a:off x="10049282" y="2790537"/>
                <a:ext cx="282632" cy="744263"/>
              </a:xfrm>
              <a:custGeom>
                <a:avLst/>
                <a:gdLst>
                  <a:gd name="T0" fmla="*/ 27 w 27"/>
                  <a:gd name="T1" fmla="*/ 9 h 71"/>
                  <a:gd name="T2" fmla="*/ 9 w 27"/>
                  <a:gd name="T3" fmla="*/ 9 h 71"/>
                  <a:gd name="T4" fmla="*/ 0 w 27"/>
                  <a:gd name="T5" fmla="*/ 61 h 71"/>
                  <a:gd name="T6" fmla="*/ 3 w 27"/>
                  <a:gd name="T7" fmla="*/ 67 h 71"/>
                  <a:gd name="T8" fmla="*/ 21 w 27"/>
                  <a:gd name="T9" fmla="*/ 71 h 71"/>
                  <a:gd name="T10" fmla="*/ 27 w 27"/>
                  <a:gd name="T11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71">
                    <a:moveTo>
                      <a:pt x="27" y="9"/>
                    </a:moveTo>
                    <a:cubicBezTo>
                      <a:pt x="15" y="6"/>
                      <a:pt x="11" y="0"/>
                      <a:pt x="9" y="9"/>
                    </a:cubicBezTo>
                    <a:cubicBezTo>
                      <a:pt x="7" y="19"/>
                      <a:pt x="3" y="41"/>
                      <a:pt x="0" y="61"/>
                    </a:cubicBezTo>
                    <a:cubicBezTo>
                      <a:pt x="0" y="66"/>
                      <a:pt x="2" y="67"/>
                      <a:pt x="3" y="67"/>
                    </a:cubicBezTo>
                    <a:cubicBezTo>
                      <a:pt x="9" y="69"/>
                      <a:pt x="15" y="70"/>
                      <a:pt x="21" y="71"/>
                    </a:cubicBezTo>
                    <a:cubicBezTo>
                      <a:pt x="27" y="9"/>
                      <a:pt x="27" y="9"/>
                      <a:pt x="27" y="9"/>
                    </a:cubicBezTo>
                    <a:close/>
                  </a:path>
                </a:pathLst>
              </a:custGeom>
              <a:solidFill>
                <a:srgbClr val="4C61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36"/>
              <p:cNvSpPr/>
              <p:nvPr/>
            </p:nvSpPr>
            <p:spPr bwMode="auto">
              <a:xfrm>
                <a:off x="10237703" y="3511249"/>
                <a:ext cx="494607" cy="32975"/>
              </a:xfrm>
              <a:custGeom>
                <a:avLst/>
                <a:gdLst>
                  <a:gd name="T0" fmla="*/ 0 w 47"/>
                  <a:gd name="T1" fmla="*/ 0 h 3"/>
                  <a:gd name="T2" fmla="*/ 0 w 47"/>
                  <a:gd name="T3" fmla="*/ 1 h 3"/>
                  <a:gd name="T4" fmla="*/ 47 w 47"/>
                  <a:gd name="T5" fmla="*/ 1 h 3"/>
                  <a:gd name="T6" fmla="*/ 46 w 47"/>
                  <a:gd name="T7" fmla="*/ 0 h 3"/>
                  <a:gd name="T8" fmla="*/ 0 w 47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4" y="3"/>
                      <a:pt x="32" y="3"/>
                      <a:pt x="47" y="1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37"/>
              <p:cNvSpPr/>
              <p:nvPr/>
            </p:nvSpPr>
            <p:spPr bwMode="auto">
              <a:xfrm>
                <a:off x="10134071" y="2715168"/>
                <a:ext cx="701870" cy="829053"/>
              </a:xfrm>
              <a:custGeom>
                <a:avLst/>
                <a:gdLst>
                  <a:gd name="T0" fmla="*/ 9 w 67"/>
                  <a:gd name="T1" fmla="*/ 77 h 79"/>
                  <a:gd name="T2" fmla="*/ 6 w 67"/>
                  <a:gd name="T3" fmla="*/ 48 h 79"/>
                  <a:gd name="T4" fmla="*/ 3 w 67"/>
                  <a:gd name="T5" fmla="*/ 12 h 79"/>
                  <a:gd name="T6" fmla="*/ 26 w 67"/>
                  <a:gd name="T7" fmla="*/ 0 h 79"/>
                  <a:gd name="T8" fmla="*/ 33 w 67"/>
                  <a:gd name="T9" fmla="*/ 3 h 79"/>
                  <a:gd name="T10" fmla="*/ 41 w 67"/>
                  <a:gd name="T11" fmla="*/ 0 h 79"/>
                  <a:gd name="T12" fmla="*/ 64 w 67"/>
                  <a:gd name="T13" fmla="*/ 12 h 79"/>
                  <a:gd name="T14" fmla="*/ 61 w 67"/>
                  <a:gd name="T15" fmla="*/ 48 h 79"/>
                  <a:gd name="T16" fmla="*/ 57 w 67"/>
                  <a:gd name="T17" fmla="*/ 77 h 79"/>
                  <a:gd name="T18" fmla="*/ 9 w 67"/>
                  <a:gd name="T19" fmla="*/ 7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79">
                    <a:moveTo>
                      <a:pt x="9" y="77"/>
                    </a:moveTo>
                    <a:cubicBezTo>
                      <a:pt x="13" y="65"/>
                      <a:pt x="11" y="62"/>
                      <a:pt x="6" y="48"/>
                    </a:cubicBezTo>
                    <a:cubicBezTo>
                      <a:pt x="0" y="35"/>
                      <a:pt x="11" y="28"/>
                      <a:pt x="3" y="12"/>
                    </a:cubicBezTo>
                    <a:cubicBezTo>
                      <a:pt x="10" y="7"/>
                      <a:pt x="20" y="5"/>
                      <a:pt x="26" y="0"/>
                    </a:cubicBezTo>
                    <a:cubicBezTo>
                      <a:pt x="28" y="3"/>
                      <a:pt x="30" y="3"/>
                      <a:pt x="33" y="3"/>
                    </a:cubicBezTo>
                    <a:cubicBezTo>
                      <a:pt x="36" y="3"/>
                      <a:pt x="38" y="3"/>
                      <a:pt x="41" y="0"/>
                    </a:cubicBezTo>
                    <a:cubicBezTo>
                      <a:pt x="45" y="4"/>
                      <a:pt x="56" y="7"/>
                      <a:pt x="64" y="12"/>
                    </a:cubicBezTo>
                    <a:cubicBezTo>
                      <a:pt x="56" y="29"/>
                      <a:pt x="67" y="31"/>
                      <a:pt x="61" y="48"/>
                    </a:cubicBezTo>
                    <a:cubicBezTo>
                      <a:pt x="57" y="62"/>
                      <a:pt x="51" y="62"/>
                      <a:pt x="57" y="77"/>
                    </a:cubicBezTo>
                    <a:cubicBezTo>
                      <a:pt x="42" y="79"/>
                      <a:pt x="24" y="79"/>
                      <a:pt x="9" y="7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38"/>
              <p:cNvSpPr/>
              <p:nvPr/>
            </p:nvSpPr>
            <p:spPr bwMode="auto">
              <a:xfrm>
                <a:off x="10322492" y="2715168"/>
                <a:ext cx="325028" cy="650053"/>
              </a:xfrm>
              <a:custGeom>
                <a:avLst/>
                <a:gdLst>
                  <a:gd name="T0" fmla="*/ 2 w 69"/>
                  <a:gd name="T1" fmla="*/ 9 h 138"/>
                  <a:gd name="T2" fmla="*/ 0 w 69"/>
                  <a:gd name="T3" fmla="*/ 51 h 138"/>
                  <a:gd name="T4" fmla="*/ 33 w 69"/>
                  <a:gd name="T5" fmla="*/ 138 h 138"/>
                  <a:gd name="T6" fmla="*/ 69 w 69"/>
                  <a:gd name="T7" fmla="*/ 51 h 138"/>
                  <a:gd name="T8" fmla="*/ 67 w 69"/>
                  <a:gd name="T9" fmla="*/ 9 h 138"/>
                  <a:gd name="T10" fmla="*/ 51 w 69"/>
                  <a:gd name="T11" fmla="*/ 0 h 138"/>
                  <a:gd name="T12" fmla="*/ 18 w 69"/>
                  <a:gd name="T13" fmla="*/ 0 h 138"/>
                  <a:gd name="T14" fmla="*/ 2 w 69"/>
                  <a:gd name="T15" fmla="*/ 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38">
                    <a:moveTo>
                      <a:pt x="2" y="9"/>
                    </a:moveTo>
                    <a:lnTo>
                      <a:pt x="0" y="51"/>
                    </a:lnTo>
                    <a:lnTo>
                      <a:pt x="33" y="138"/>
                    </a:lnTo>
                    <a:lnTo>
                      <a:pt x="69" y="51"/>
                    </a:lnTo>
                    <a:lnTo>
                      <a:pt x="67" y="9"/>
                    </a:lnTo>
                    <a:lnTo>
                      <a:pt x="51" y="0"/>
                    </a:lnTo>
                    <a:lnTo>
                      <a:pt x="18" y="0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Rectangle 139"/>
              <p:cNvSpPr>
                <a:spLocks noChangeArrowheads="1"/>
              </p:cNvSpPr>
              <p:nvPr/>
            </p:nvSpPr>
            <p:spPr bwMode="auto">
              <a:xfrm>
                <a:off x="10407282" y="2653933"/>
                <a:ext cx="155449" cy="164870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40"/>
              <p:cNvSpPr/>
              <p:nvPr/>
            </p:nvSpPr>
            <p:spPr bwMode="auto">
              <a:xfrm>
                <a:off x="10228282" y="2135775"/>
                <a:ext cx="504028" cy="612369"/>
              </a:xfrm>
              <a:custGeom>
                <a:avLst/>
                <a:gdLst>
                  <a:gd name="T0" fmla="*/ 24 w 48"/>
                  <a:gd name="T1" fmla="*/ 58 h 58"/>
                  <a:gd name="T2" fmla="*/ 43 w 48"/>
                  <a:gd name="T3" fmla="*/ 39 h 58"/>
                  <a:gd name="T4" fmla="*/ 44 w 48"/>
                  <a:gd name="T5" fmla="*/ 39 h 58"/>
                  <a:gd name="T6" fmla="*/ 48 w 48"/>
                  <a:gd name="T7" fmla="*/ 33 h 58"/>
                  <a:gd name="T8" fmla="*/ 46 w 48"/>
                  <a:gd name="T9" fmla="*/ 25 h 58"/>
                  <a:gd name="T10" fmla="*/ 46 w 48"/>
                  <a:gd name="T11" fmla="*/ 25 h 58"/>
                  <a:gd name="T12" fmla="*/ 24 w 48"/>
                  <a:gd name="T13" fmla="*/ 0 h 58"/>
                  <a:gd name="T14" fmla="*/ 3 w 48"/>
                  <a:gd name="T15" fmla="*/ 25 h 58"/>
                  <a:gd name="T16" fmla="*/ 3 w 48"/>
                  <a:gd name="T17" fmla="*/ 25 h 58"/>
                  <a:gd name="T18" fmla="*/ 1 w 48"/>
                  <a:gd name="T19" fmla="*/ 33 h 58"/>
                  <a:gd name="T20" fmla="*/ 5 w 48"/>
                  <a:gd name="T21" fmla="*/ 39 h 58"/>
                  <a:gd name="T22" fmla="*/ 6 w 48"/>
                  <a:gd name="T23" fmla="*/ 39 h 58"/>
                  <a:gd name="T24" fmla="*/ 24 w 48"/>
                  <a:gd name="T2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58">
                    <a:moveTo>
                      <a:pt x="24" y="58"/>
                    </a:moveTo>
                    <a:cubicBezTo>
                      <a:pt x="32" y="58"/>
                      <a:pt x="39" y="49"/>
                      <a:pt x="43" y="39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5" y="39"/>
                      <a:pt x="47" y="37"/>
                      <a:pt x="48" y="33"/>
                    </a:cubicBezTo>
                    <a:cubicBezTo>
                      <a:pt x="48" y="29"/>
                      <a:pt x="47" y="26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2"/>
                      <a:pt x="41" y="0"/>
                      <a:pt x="24" y="0"/>
                    </a:cubicBezTo>
                    <a:cubicBezTo>
                      <a:pt x="8" y="0"/>
                      <a:pt x="2" y="12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6"/>
                      <a:pt x="0" y="29"/>
                      <a:pt x="1" y="33"/>
                    </a:cubicBezTo>
                    <a:cubicBezTo>
                      <a:pt x="2" y="37"/>
                      <a:pt x="3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9" y="49"/>
                      <a:pt x="17" y="58"/>
                      <a:pt x="24" y="58"/>
                    </a:cubicBez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41"/>
              <p:cNvSpPr/>
              <p:nvPr/>
            </p:nvSpPr>
            <p:spPr bwMode="auto">
              <a:xfrm>
                <a:off x="10444966" y="2809379"/>
                <a:ext cx="75368" cy="117765"/>
              </a:xfrm>
              <a:custGeom>
                <a:avLst/>
                <a:gdLst>
                  <a:gd name="T0" fmla="*/ 6 w 7"/>
                  <a:gd name="T1" fmla="*/ 11 h 11"/>
                  <a:gd name="T2" fmla="*/ 7 w 7"/>
                  <a:gd name="T3" fmla="*/ 8 h 11"/>
                  <a:gd name="T4" fmla="*/ 3 w 7"/>
                  <a:gd name="T5" fmla="*/ 0 h 11"/>
                  <a:gd name="T6" fmla="*/ 0 w 7"/>
                  <a:gd name="T7" fmla="*/ 8 h 11"/>
                  <a:gd name="T8" fmla="*/ 1 w 7"/>
                  <a:gd name="T9" fmla="*/ 11 h 11"/>
                  <a:gd name="T10" fmla="*/ 6 w 7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6" y="11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3" y="11"/>
                      <a:pt x="4" y="11"/>
                      <a:pt x="6" y="1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42"/>
              <p:cNvSpPr/>
              <p:nvPr/>
            </p:nvSpPr>
            <p:spPr bwMode="auto">
              <a:xfrm>
                <a:off x="10350756" y="2715168"/>
                <a:ext cx="127186" cy="240238"/>
              </a:xfrm>
              <a:custGeom>
                <a:avLst/>
                <a:gdLst>
                  <a:gd name="T0" fmla="*/ 12 w 27"/>
                  <a:gd name="T1" fmla="*/ 0 h 51"/>
                  <a:gd name="T2" fmla="*/ 27 w 27"/>
                  <a:gd name="T3" fmla="*/ 20 h 51"/>
                  <a:gd name="T4" fmla="*/ 16 w 27"/>
                  <a:gd name="T5" fmla="*/ 51 h 51"/>
                  <a:gd name="T6" fmla="*/ 0 w 27"/>
                  <a:gd name="T7" fmla="*/ 7 h 51"/>
                  <a:gd name="T8" fmla="*/ 12 w 27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1">
                    <a:moveTo>
                      <a:pt x="12" y="0"/>
                    </a:moveTo>
                    <a:lnTo>
                      <a:pt x="27" y="20"/>
                    </a:lnTo>
                    <a:lnTo>
                      <a:pt x="16" y="51"/>
                    </a:lnTo>
                    <a:lnTo>
                      <a:pt x="0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3"/>
              <p:cNvSpPr/>
              <p:nvPr/>
            </p:nvSpPr>
            <p:spPr bwMode="auto">
              <a:xfrm>
                <a:off x="10237703" y="2748144"/>
                <a:ext cx="240238" cy="617081"/>
              </a:xfrm>
              <a:custGeom>
                <a:avLst/>
                <a:gdLst>
                  <a:gd name="T0" fmla="*/ 24 w 51"/>
                  <a:gd name="T1" fmla="*/ 0 h 131"/>
                  <a:gd name="T2" fmla="*/ 51 w 51"/>
                  <a:gd name="T3" fmla="*/ 131 h 131"/>
                  <a:gd name="T4" fmla="*/ 7 w 51"/>
                  <a:gd name="T5" fmla="*/ 60 h 131"/>
                  <a:gd name="T6" fmla="*/ 13 w 51"/>
                  <a:gd name="T7" fmla="*/ 46 h 131"/>
                  <a:gd name="T8" fmla="*/ 0 w 51"/>
                  <a:gd name="T9" fmla="*/ 35 h 131"/>
                  <a:gd name="T10" fmla="*/ 18 w 51"/>
                  <a:gd name="T11" fmla="*/ 4 h 131"/>
                  <a:gd name="T12" fmla="*/ 24 w 51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31">
                    <a:moveTo>
                      <a:pt x="24" y="0"/>
                    </a:moveTo>
                    <a:lnTo>
                      <a:pt x="51" y="131"/>
                    </a:lnTo>
                    <a:lnTo>
                      <a:pt x="7" y="60"/>
                    </a:lnTo>
                    <a:lnTo>
                      <a:pt x="13" y="46"/>
                    </a:lnTo>
                    <a:lnTo>
                      <a:pt x="0" y="35"/>
                    </a:lnTo>
                    <a:lnTo>
                      <a:pt x="18" y="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44"/>
              <p:cNvSpPr/>
              <p:nvPr/>
            </p:nvSpPr>
            <p:spPr bwMode="auto">
              <a:xfrm>
                <a:off x="10477941" y="2715168"/>
                <a:ext cx="136607" cy="240238"/>
              </a:xfrm>
              <a:custGeom>
                <a:avLst/>
                <a:gdLst>
                  <a:gd name="T0" fmla="*/ 18 w 29"/>
                  <a:gd name="T1" fmla="*/ 0 h 51"/>
                  <a:gd name="T2" fmla="*/ 0 w 29"/>
                  <a:gd name="T3" fmla="*/ 20 h 51"/>
                  <a:gd name="T4" fmla="*/ 14 w 29"/>
                  <a:gd name="T5" fmla="*/ 51 h 51"/>
                  <a:gd name="T6" fmla="*/ 29 w 29"/>
                  <a:gd name="T7" fmla="*/ 7 h 51"/>
                  <a:gd name="T8" fmla="*/ 18 w 29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1">
                    <a:moveTo>
                      <a:pt x="18" y="0"/>
                    </a:moveTo>
                    <a:lnTo>
                      <a:pt x="0" y="20"/>
                    </a:lnTo>
                    <a:lnTo>
                      <a:pt x="14" y="51"/>
                    </a:lnTo>
                    <a:lnTo>
                      <a:pt x="29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45"/>
              <p:cNvSpPr/>
              <p:nvPr/>
            </p:nvSpPr>
            <p:spPr bwMode="auto">
              <a:xfrm>
                <a:off x="10426124" y="2978958"/>
                <a:ext cx="103632" cy="386263"/>
              </a:xfrm>
              <a:custGeom>
                <a:avLst/>
                <a:gdLst>
                  <a:gd name="T0" fmla="*/ 7 w 22"/>
                  <a:gd name="T1" fmla="*/ 0 h 82"/>
                  <a:gd name="T2" fmla="*/ 18 w 22"/>
                  <a:gd name="T3" fmla="*/ 0 h 82"/>
                  <a:gd name="T4" fmla="*/ 22 w 22"/>
                  <a:gd name="T5" fmla="*/ 55 h 82"/>
                  <a:gd name="T6" fmla="*/ 11 w 22"/>
                  <a:gd name="T7" fmla="*/ 82 h 82"/>
                  <a:gd name="T8" fmla="*/ 0 w 22"/>
                  <a:gd name="T9" fmla="*/ 55 h 82"/>
                  <a:gd name="T10" fmla="*/ 7 w 22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82">
                    <a:moveTo>
                      <a:pt x="7" y="0"/>
                    </a:moveTo>
                    <a:lnTo>
                      <a:pt x="18" y="0"/>
                    </a:lnTo>
                    <a:lnTo>
                      <a:pt x="22" y="55"/>
                    </a:lnTo>
                    <a:lnTo>
                      <a:pt x="11" y="82"/>
                    </a:lnTo>
                    <a:lnTo>
                      <a:pt x="0" y="55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6"/>
              <p:cNvSpPr/>
              <p:nvPr/>
            </p:nvSpPr>
            <p:spPr bwMode="auto">
              <a:xfrm>
                <a:off x="10350756" y="2715168"/>
                <a:ext cx="127186" cy="211975"/>
              </a:xfrm>
              <a:custGeom>
                <a:avLst/>
                <a:gdLst>
                  <a:gd name="T0" fmla="*/ 12 w 27"/>
                  <a:gd name="T1" fmla="*/ 0 h 45"/>
                  <a:gd name="T2" fmla="*/ 27 w 27"/>
                  <a:gd name="T3" fmla="*/ 20 h 45"/>
                  <a:gd name="T4" fmla="*/ 16 w 27"/>
                  <a:gd name="T5" fmla="*/ 45 h 45"/>
                  <a:gd name="T6" fmla="*/ 0 w 27"/>
                  <a:gd name="T7" fmla="*/ 7 h 45"/>
                  <a:gd name="T8" fmla="*/ 12 w 27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5">
                    <a:moveTo>
                      <a:pt x="12" y="0"/>
                    </a:moveTo>
                    <a:lnTo>
                      <a:pt x="27" y="20"/>
                    </a:lnTo>
                    <a:lnTo>
                      <a:pt x="16" y="45"/>
                    </a:lnTo>
                    <a:lnTo>
                      <a:pt x="0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47"/>
              <p:cNvSpPr/>
              <p:nvPr/>
            </p:nvSpPr>
            <p:spPr bwMode="auto">
              <a:xfrm>
                <a:off x="10256545" y="2748144"/>
                <a:ext cx="221396" cy="617081"/>
              </a:xfrm>
              <a:custGeom>
                <a:avLst/>
                <a:gdLst>
                  <a:gd name="T0" fmla="*/ 20 w 47"/>
                  <a:gd name="T1" fmla="*/ 0 h 131"/>
                  <a:gd name="T2" fmla="*/ 47 w 47"/>
                  <a:gd name="T3" fmla="*/ 131 h 131"/>
                  <a:gd name="T4" fmla="*/ 7 w 47"/>
                  <a:gd name="T5" fmla="*/ 53 h 131"/>
                  <a:gd name="T6" fmla="*/ 14 w 47"/>
                  <a:gd name="T7" fmla="*/ 44 h 131"/>
                  <a:gd name="T8" fmla="*/ 0 w 47"/>
                  <a:gd name="T9" fmla="*/ 33 h 131"/>
                  <a:gd name="T10" fmla="*/ 14 w 47"/>
                  <a:gd name="T11" fmla="*/ 4 h 131"/>
                  <a:gd name="T12" fmla="*/ 20 w 47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31">
                    <a:moveTo>
                      <a:pt x="20" y="0"/>
                    </a:moveTo>
                    <a:lnTo>
                      <a:pt x="47" y="131"/>
                    </a:lnTo>
                    <a:lnTo>
                      <a:pt x="7" y="53"/>
                    </a:lnTo>
                    <a:lnTo>
                      <a:pt x="14" y="44"/>
                    </a:lnTo>
                    <a:lnTo>
                      <a:pt x="0" y="33"/>
                    </a:lnTo>
                    <a:lnTo>
                      <a:pt x="14" y="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48"/>
              <p:cNvSpPr/>
              <p:nvPr/>
            </p:nvSpPr>
            <p:spPr bwMode="auto">
              <a:xfrm>
                <a:off x="10477941" y="2748144"/>
                <a:ext cx="254368" cy="617081"/>
              </a:xfrm>
              <a:custGeom>
                <a:avLst/>
                <a:gdLst>
                  <a:gd name="T0" fmla="*/ 29 w 54"/>
                  <a:gd name="T1" fmla="*/ 0 h 131"/>
                  <a:gd name="T2" fmla="*/ 0 w 54"/>
                  <a:gd name="T3" fmla="*/ 131 h 131"/>
                  <a:gd name="T4" fmla="*/ 47 w 54"/>
                  <a:gd name="T5" fmla="*/ 60 h 131"/>
                  <a:gd name="T6" fmla="*/ 40 w 54"/>
                  <a:gd name="T7" fmla="*/ 46 h 131"/>
                  <a:gd name="T8" fmla="*/ 54 w 54"/>
                  <a:gd name="T9" fmla="*/ 35 h 131"/>
                  <a:gd name="T10" fmla="*/ 40 w 54"/>
                  <a:gd name="T11" fmla="*/ 4 h 131"/>
                  <a:gd name="T12" fmla="*/ 29 w 54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31">
                    <a:moveTo>
                      <a:pt x="29" y="0"/>
                    </a:moveTo>
                    <a:lnTo>
                      <a:pt x="0" y="131"/>
                    </a:lnTo>
                    <a:lnTo>
                      <a:pt x="47" y="60"/>
                    </a:lnTo>
                    <a:lnTo>
                      <a:pt x="40" y="46"/>
                    </a:lnTo>
                    <a:lnTo>
                      <a:pt x="54" y="35"/>
                    </a:lnTo>
                    <a:lnTo>
                      <a:pt x="40" y="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49"/>
              <p:cNvSpPr/>
              <p:nvPr/>
            </p:nvSpPr>
            <p:spPr bwMode="auto">
              <a:xfrm>
                <a:off x="10477941" y="2748144"/>
                <a:ext cx="221396" cy="617081"/>
              </a:xfrm>
              <a:custGeom>
                <a:avLst/>
                <a:gdLst>
                  <a:gd name="T0" fmla="*/ 29 w 47"/>
                  <a:gd name="T1" fmla="*/ 0 h 131"/>
                  <a:gd name="T2" fmla="*/ 0 w 47"/>
                  <a:gd name="T3" fmla="*/ 131 h 131"/>
                  <a:gd name="T4" fmla="*/ 43 w 47"/>
                  <a:gd name="T5" fmla="*/ 53 h 131"/>
                  <a:gd name="T6" fmla="*/ 36 w 47"/>
                  <a:gd name="T7" fmla="*/ 44 h 131"/>
                  <a:gd name="T8" fmla="*/ 47 w 47"/>
                  <a:gd name="T9" fmla="*/ 33 h 131"/>
                  <a:gd name="T10" fmla="*/ 40 w 47"/>
                  <a:gd name="T11" fmla="*/ 4 h 131"/>
                  <a:gd name="T12" fmla="*/ 29 w 47"/>
                  <a:gd name="T1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31">
                    <a:moveTo>
                      <a:pt x="29" y="0"/>
                    </a:moveTo>
                    <a:lnTo>
                      <a:pt x="0" y="131"/>
                    </a:lnTo>
                    <a:lnTo>
                      <a:pt x="43" y="53"/>
                    </a:lnTo>
                    <a:lnTo>
                      <a:pt x="36" y="44"/>
                    </a:lnTo>
                    <a:lnTo>
                      <a:pt x="47" y="33"/>
                    </a:lnTo>
                    <a:lnTo>
                      <a:pt x="40" y="4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50"/>
              <p:cNvSpPr/>
              <p:nvPr/>
            </p:nvSpPr>
            <p:spPr bwMode="auto">
              <a:xfrm>
                <a:off x="10477941" y="2715168"/>
                <a:ext cx="136607" cy="211975"/>
              </a:xfrm>
              <a:custGeom>
                <a:avLst/>
                <a:gdLst>
                  <a:gd name="T0" fmla="*/ 18 w 29"/>
                  <a:gd name="T1" fmla="*/ 0 h 45"/>
                  <a:gd name="T2" fmla="*/ 0 w 29"/>
                  <a:gd name="T3" fmla="*/ 20 h 45"/>
                  <a:gd name="T4" fmla="*/ 14 w 29"/>
                  <a:gd name="T5" fmla="*/ 45 h 45"/>
                  <a:gd name="T6" fmla="*/ 29 w 29"/>
                  <a:gd name="T7" fmla="*/ 7 h 45"/>
                  <a:gd name="T8" fmla="*/ 18 w 29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5">
                    <a:moveTo>
                      <a:pt x="18" y="0"/>
                    </a:moveTo>
                    <a:lnTo>
                      <a:pt x="0" y="20"/>
                    </a:lnTo>
                    <a:lnTo>
                      <a:pt x="14" y="45"/>
                    </a:lnTo>
                    <a:lnTo>
                      <a:pt x="29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51"/>
              <p:cNvSpPr/>
              <p:nvPr/>
            </p:nvSpPr>
            <p:spPr bwMode="auto">
              <a:xfrm>
                <a:off x="10444966" y="2913011"/>
                <a:ext cx="75368" cy="75368"/>
              </a:xfrm>
              <a:custGeom>
                <a:avLst/>
                <a:gdLst>
                  <a:gd name="T0" fmla="*/ 1 w 7"/>
                  <a:gd name="T1" fmla="*/ 0 h 7"/>
                  <a:gd name="T2" fmla="*/ 6 w 7"/>
                  <a:gd name="T3" fmla="*/ 0 h 7"/>
                  <a:gd name="T4" fmla="*/ 6 w 7"/>
                  <a:gd name="T5" fmla="*/ 7 h 7"/>
                  <a:gd name="T6" fmla="*/ 1 w 7"/>
                  <a:gd name="T7" fmla="*/ 7 h 7"/>
                  <a:gd name="T8" fmla="*/ 1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1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7" y="3"/>
                      <a:pt x="7" y="5"/>
                      <a:pt x="6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2"/>
              <p:cNvSpPr/>
              <p:nvPr/>
            </p:nvSpPr>
            <p:spPr bwMode="auto">
              <a:xfrm>
                <a:off x="10477941" y="3355800"/>
                <a:ext cx="23554" cy="179000"/>
              </a:xfrm>
              <a:custGeom>
                <a:avLst/>
                <a:gdLst>
                  <a:gd name="T0" fmla="*/ 0 w 2"/>
                  <a:gd name="T1" fmla="*/ 17 h 17"/>
                  <a:gd name="T2" fmla="*/ 1 w 2"/>
                  <a:gd name="T3" fmla="*/ 0 h 17"/>
                  <a:gd name="T4" fmla="*/ 2 w 2"/>
                  <a:gd name="T5" fmla="*/ 17 h 17"/>
                  <a:gd name="T6" fmla="*/ 0 w 2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7">
                    <a:moveTo>
                      <a:pt x="0" y="17"/>
                    </a:moveTo>
                    <a:cubicBezTo>
                      <a:pt x="0" y="13"/>
                      <a:pt x="0" y="8"/>
                      <a:pt x="1" y="0"/>
                    </a:cubicBezTo>
                    <a:cubicBezTo>
                      <a:pt x="1" y="8"/>
                      <a:pt x="2" y="13"/>
                      <a:pt x="2" y="17"/>
                    </a:cubicBezTo>
                    <a:cubicBezTo>
                      <a:pt x="1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53"/>
              <p:cNvSpPr/>
              <p:nvPr/>
            </p:nvSpPr>
            <p:spPr bwMode="auto">
              <a:xfrm>
                <a:off x="10656941" y="2423116"/>
                <a:ext cx="75368" cy="122474"/>
              </a:xfrm>
              <a:custGeom>
                <a:avLst/>
                <a:gdLst>
                  <a:gd name="T0" fmla="*/ 5 w 7"/>
                  <a:gd name="T1" fmla="*/ 1 h 12"/>
                  <a:gd name="T2" fmla="*/ 6 w 7"/>
                  <a:gd name="T3" fmla="*/ 7 h 12"/>
                  <a:gd name="T4" fmla="*/ 2 w 7"/>
                  <a:gd name="T5" fmla="*/ 12 h 12"/>
                  <a:gd name="T6" fmla="*/ 1 w 7"/>
                  <a:gd name="T7" fmla="*/ 6 h 12"/>
                  <a:gd name="T8" fmla="*/ 5 w 7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5" y="1"/>
                    </a:moveTo>
                    <a:cubicBezTo>
                      <a:pt x="6" y="1"/>
                      <a:pt x="7" y="4"/>
                      <a:pt x="6" y="7"/>
                    </a:cubicBezTo>
                    <a:cubicBezTo>
                      <a:pt x="6" y="10"/>
                      <a:pt x="4" y="12"/>
                      <a:pt x="2" y="12"/>
                    </a:cubicBezTo>
                    <a:cubicBezTo>
                      <a:pt x="1" y="12"/>
                      <a:pt x="0" y="9"/>
                      <a:pt x="1" y="6"/>
                    </a:cubicBezTo>
                    <a:cubicBezTo>
                      <a:pt x="2" y="3"/>
                      <a:pt x="4" y="0"/>
                      <a:pt x="5" y="1"/>
                    </a:cubicBez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54"/>
              <p:cNvSpPr/>
              <p:nvPr/>
            </p:nvSpPr>
            <p:spPr bwMode="auto">
              <a:xfrm>
                <a:off x="10247124" y="2135775"/>
                <a:ext cx="471053" cy="339158"/>
              </a:xfrm>
              <a:custGeom>
                <a:avLst/>
                <a:gdLst>
                  <a:gd name="T0" fmla="*/ 44 w 45"/>
                  <a:gd name="T1" fmla="*/ 25 h 32"/>
                  <a:gd name="T2" fmla="*/ 22 w 45"/>
                  <a:gd name="T3" fmla="*/ 0 h 32"/>
                  <a:gd name="T4" fmla="*/ 1 w 45"/>
                  <a:gd name="T5" fmla="*/ 25 h 32"/>
                  <a:gd name="T6" fmla="*/ 4 w 45"/>
                  <a:gd name="T7" fmla="*/ 31 h 32"/>
                  <a:gd name="T8" fmla="*/ 6 w 45"/>
                  <a:gd name="T9" fmla="*/ 29 h 32"/>
                  <a:gd name="T10" fmla="*/ 12 w 45"/>
                  <a:gd name="T11" fmla="*/ 12 h 32"/>
                  <a:gd name="T12" fmla="*/ 22 w 45"/>
                  <a:gd name="T13" fmla="*/ 14 h 32"/>
                  <a:gd name="T14" fmla="*/ 32 w 45"/>
                  <a:gd name="T15" fmla="*/ 12 h 32"/>
                  <a:gd name="T16" fmla="*/ 39 w 45"/>
                  <a:gd name="T17" fmla="*/ 29 h 32"/>
                  <a:gd name="T18" fmla="*/ 40 w 45"/>
                  <a:gd name="T19" fmla="*/ 31 h 32"/>
                  <a:gd name="T20" fmla="*/ 44 w 45"/>
                  <a:gd name="T21" fmla="*/ 2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32">
                    <a:moveTo>
                      <a:pt x="44" y="25"/>
                    </a:moveTo>
                    <a:cubicBezTo>
                      <a:pt x="45" y="12"/>
                      <a:pt x="39" y="0"/>
                      <a:pt x="22" y="0"/>
                    </a:cubicBezTo>
                    <a:cubicBezTo>
                      <a:pt x="5" y="0"/>
                      <a:pt x="0" y="12"/>
                      <a:pt x="1" y="25"/>
                    </a:cubicBezTo>
                    <a:cubicBezTo>
                      <a:pt x="2" y="26"/>
                      <a:pt x="3" y="28"/>
                      <a:pt x="4" y="31"/>
                    </a:cubicBezTo>
                    <a:cubicBezTo>
                      <a:pt x="5" y="32"/>
                      <a:pt x="6" y="32"/>
                      <a:pt x="6" y="29"/>
                    </a:cubicBezTo>
                    <a:cubicBezTo>
                      <a:pt x="6" y="21"/>
                      <a:pt x="7" y="14"/>
                      <a:pt x="12" y="12"/>
                    </a:cubicBezTo>
                    <a:cubicBezTo>
                      <a:pt x="17" y="11"/>
                      <a:pt x="18" y="14"/>
                      <a:pt x="22" y="14"/>
                    </a:cubicBezTo>
                    <a:cubicBezTo>
                      <a:pt x="26" y="14"/>
                      <a:pt x="27" y="11"/>
                      <a:pt x="32" y="12"/>
                    </a:cubicBezTo>
                    <a:cubicBezTo>
                      <a:pt x="37" y="14"/>
                      <a:pt x="39" y="21"/>
                      <a:pt x="39" y="29"/>
                    </a:cubicBezTo>
                    <a:cubicBezTo>
                      <a:pt x="39" y="32"/>
                      <a:pt x="39" y="32"/>
                      <a:pt x="40" y="31"/>
                    </a:cubicBezTo>
                    <a:cubicBezTo>
                      <a:pt x="41" y="28"/>
                      <a:pt x="42" y="26"/>
                      <a:pt x="44" y="2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55"/>
              <p:cNvSpPr/>
              <p:nvPr/>
            </p:nvSpPr>
            <p:spPr bwMode="auto">
              <a:xfrm>
                <a:off x="10435545" y="2178168"/>
                <a:ext cx="221396" cy="296765"/>
              </a:xfrm>
              <a:custGeom>
                <a:avLst/>
                <a:gdLst>
                  <a:gd name="T0" fmla="*/ 20 w 21"/>
                  <a:gd name="T1" fmla="*/ 0 h 28"/>
                  <a:gd name="T2" fmla="*/ 0 w 21"/>
                  <a:gd name="T3" fmla="*/ 28 h 28"/>
                  <a:gd name="T4" fmla="*/ 8 w 21"/>
                  <a:gd name="T5" fmla="*/ 5 h 28"/>
                  <a:gd name="T6" fmla="*/ 20 w 21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8">
                    <a:moveTo>
                      <a:pt x="20" y="0"/>
                    </a:moveTo>
                    <a:cubicBezTo>
                      <a:pt x="21" y="8"/>
                      <a:pt x="9" y="24"/>
                      <a:pt x="0" y="28"/>
                    </a:cubicBezTo>
                    <a:cubicBezTo>
                      <a:pt x="6" y="25"/>
                      <a:pt x="9" y="13"/>
                      <a:pt x="8" y="5"/>
                    </a:cubicBezTo>
                    <a:cubicBezTo>
                      <a:pt x="8" y="3"/>
                      <a:pt x="20" y="2"/>
                      <a:pt x="2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6"/>
              <p:cNvSpPr/>
              <p:nvPr/>
            </p:nvSpPr>
            <p:spPr bwMode="auto">
              <a:xfrm>
                <a:off x="10176467" y="2126354"/>
                <a:ext cx="405105" cy="400396"/>
              </a:xfrm>
              <a:custGeom>
                <a:avLst/>
                <a:gdLst>
                  <a:gd name="T0" fmla="*/ 39 w 39"/>
                  <a:gd name="T1" fmla="*/ 6 h 38"/>
                  <a:gd name="T2" fmla="*/ 3 w 39"/>
                  <a:gd name="T3" fmla="*/ 38 h 38"/>
                  <a:gd name="T4" fmla="*/ 26 w 39"/>
                  <a:gd name="T5" fmla="*/ 8 h 38"/>
                  <a:gd name="T6" fmla="*/ 39 w 39"/>
                  <a:gd name="T7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38">
                    <a:moveTo>
                      <a:pt x="39" y="6"/>
                    </a:moveTo>
                    <a:cubicBezTo>
                      <a:pt x="38" y="14"/>
                      <a:pt x="13" y="37"/>
                      <a:pt x="3" y="38"/>
                    </a:cubicBezTo>
                    <a:cubicBezTo>
                      <a:pt x="0" y="0"/>
                      <a:pt x="24" y="16"/>
                      <a:pt x="26" y="8"/>
                    </a:cubicBezTo>
                    <a:cubicBezTo>
                      <a:pt x="27" y="6"/>
                      <a:pt x="39" y="8"/>
                      <a:pt x="39" y="6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7"/>
              <p:cNvSpPr/>
              <p:nvPr/>
            </p:nvSpPr>
            <p:spPr bwMode="auto">
              <a:xfrm>
                <a:off x="10510913" y="2135775"/>
                <a:ext cx="263790" cy="400396"/>
              </a:xfrm>
              <a:custGeom>
                <a:avLst/>
                <a:gdLst>
                  <a:gd name="T0" fmla="*/ 1 w 25"/>
                  <a:gd name="T1" fmla="*/ 0 h 38"/>
                  <a:gd name="T2" fmla="*/ 21 w 25"/>
                  <a:gd name="T3" fmla="*/ 38 h 38"/>
                  <a:gd name="T4" fmla="*/ 13 w 25"/>
                  <a:gd name="T5" fmla="*/ 5 h 38"/>
                  <a:gd name="T6" fmla="*/ 1 w 25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8">
                    <a:moveTo>
                      <a:pt x="1" y="0"/>
                    </a:moveTo>
                    <a:cubicBezTo>
                      <a:pt x="0" y="8"/>
                      <a:pt x="13" y="35"/>
                      <a:pt x="21" y="38"/>
                    </a:cubicBezTo>
                    <a:cubicBezTo>
                      <a:pt x="25" y="11"/>
                      <a:pt x="17" y="7"/>
                      <a:pt x="13" y="5"/>
                    </a:cubicBezTo>
                    <a:cubicBezTo>
                      <a:pt x="11" y="4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433573" y="2856776"/>
              <a:ext cx="1281264" cy="1921896"/>
              <a:chOff x="9177836" y="2569143"/>
              <a:chExt cx="1281264" cy="1921896"/>
            </a:xfrm>
          </p:grpSpPr>
          <p:sp>
            <p:nvSpPr>
              <p:cNvPr id="28" name="Freeform 7"/>
              <p:cNvSpPr/>
              <p:nvPr/>
            </p:nvSpPr>
            <p:spPr bwMode="auto">
              <a:xfrm>
                <a:off x="9587650" y="2955407"/>
                <a:ext cx="452211" cy="32975"/>
              </a:xfrm>
              <a:custGeom>
                <a:avLst/>
                <a:gdLst>
                  <a:gd name="T0" fmla="*/ 1 w 43"/>
                  <a:gd name="T1" fmla="*/ 0 h 3"/>
                  <a:gd name="T2" fmla="*/ 0 w 43"/>
                  <a:gd name="T3" fmla="*/ 1 h 3"/>
                  <a:gd name="T4" fmla="*/ 43 w 43"/>
                  <a:gd name="T5" fmla="*/ 1 h 3"/>
                  <a:gd name="T6" fmla="*/ 43 w 43"/>
                  <a:gd name="T7" fmla="*/ 0 h 3"/>
                  <a:gd name="T8" fmla="*/ 1 w 4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4" y="3"/>
                      <a:pt x="30" y="3"/>
                      <a:pt x="43" y="1"/>
                    </a:cubicBezTo>
                    <a:cubicBezTo>
                      <a:pt x="43" y="0"/>
                      <a:pt x="43" y="0"/>
                      <a:pt x="4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"/>
              <p:cNvSpPr/>
              <p:nvPr/>
            </p:nvSpPr>
            <p:spPr bwMode="auto">
              <a:xfrm>
                <a:off x="9804334" y="2818800"/>
                <a:ext cx="23554" cy="160158"/>
              </a:xfrm>
              <a:custGeom>
                <a:avLst/>
                <a:gdLst>
                  <a:gd name="T0" fmla="*/ 0 w 2"/>
                  <a:gd name="T1" fmla="*/ 15 h 15"/>
                  <a:gd name="T2" fmla="*/ 1 w 2"/>
                  <a:gd name="T3" fmla="*/ 0 h 15"/>
                  <a:gd name="T4" fmla="*/ 2 w 2"/>
                  <a:gd name="T5" fmla="*/ 15 h 15"/>
                  <a:gd name="T6" fmla="*/ 0 w 2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5">
                    <a:moveTo>
                      <a:pt x="0" y="15"/>
                    </a:moveTo>
                    <a:cubicBezTo>
                      <a:pt x="0" y="11"/>
                      <a:pt x="1" y="7"/>
                      <a:pt x="1" y="0"/>
                    </a:cubicBezTo>
                    <a:cubicBezTo>
                      <a:pt x="2" y="7"/>
                      <a:pt x="2" y="11"/>
                      <a:pt x="2" y="15"/>
                    </a:cubicBezTo>
                    <a:cubicBezTo>
                      <a:pt x="1" y="15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0"/>
              <p:cNvSpPr/>
              <p:nvPr/>
            </p:nvSpPr>
            <p:spPr bwMode="auto">
              <a:xfrm>
                <a:off x="9804334" y="2818800"/>
                <a:ext cx="23554" cy="160158"/>
              </a:xfrm>
              <a:custGeom>
                <a:avLst/>
                <a:gdLst>
                  <a:gd name="T0" fmla="*/ 0 w 2"/>
                  <a:gd name="T1" fmla="*/ 15 h 15"/>
                  <a:gd name="T2" fmla="*/ 2 w 2"/>
                  <a:gd name="T3" fmla="*/ 15 h 15"/>
                  <a:gd name="T4" fmla="*/ 1 w 2"/>
                  <a:gd name="T5" fmla="*/ 0 h 15"/>
                  <a:gd name="T6" fmla="*/ 0 w 2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5">
                    <a:moveTo>
                      <a:pt x="0" y="15"/>
                    </a:moveTo>
                    <a:cubicBezTo>
                      <a:pt x="1" y="15"/>
                      <a:pt x="1" y="15"/>
                      <a:pt x="2" y="15"/>
                    </a:cubicBezTo>
                    <a:cubicBezTo>
                      <a:pt x="2" y="11"/>
                      <a:pt x="2" y="1"/>
                      <a:pt x="1" y="0"/>
                    </a:cubicBezTo>
                    <a:cubicBezTo>
                      <a:pt x="0" y="1"/>
                      <a:pt x="0" y="11"/>
                      <a:pt x="0" y="15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58"/>
              <p:cNvSpPr/>
              <p:nvPr/>
            </p:nvSpPr>
            <p:spPr bwMode="auto">
              <a:xfrm>
                <a:off x="10016310" y="3492407"/>
                <a:ext cx="442790" cy="975081"/>
              </a:xfrm>
              <a:custGeom>
                <a:avLst/>
                <a:gdLst>
                  <a:gd name="T0" fmla="*/ 0 w 42"/>
                  <a:gd name="T1" fmla="*/ 10 h 93"/>
                  <a:gd name="T2" fmla="*/ 32 w 42"/>
                  <a:gd name="T3" fmla="*/ 10 h 93"/>
                  <a:gd name="T4" fmla="*/ 42 w 42"/>
                  <a:gd name="T5" fmla="*/ 79 h 93"/>
                  <a:gd name="T6" fmla="*/ 33 w 42"/>
                  <a:gd name="T7" fmla="*/ 88 h 93"/>
                  <a:gd name="T8" fmla="*/ 7 w 42"/>
                  <a:gd name="T9" fmla="*/ 93 h 93"/>
                  <a:gd name="T10" fmla="*/ 0 w 42"/>
                  <a:gd name="T11" fmla="*/ 1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93">
                    <a:moveTo>
                      <a:pt x="0" y="10"/>
                    </a:moveTo>
                    <a:cubicBezTo>
                      <a:pt x="12" y="7"/>
                      <a:pt x="30" y="0"/>
                      <a:pt x="32" y="10"/>
                    </a:cubicBezTo>
                    <a:cubicBezTo>
                      <a:pt x="35" y="22"/>
                      <a:pt x="38" y="51"/>
                      <a:pt x="42" y="79"/>
                    </a:cubicBezTo>
                    <a:cubicBezTo>
                      <a:pt x="42" y="85"/>
                      <a:pt x="35" y="88"/>
                      <a:pt x="33" y="88"/>
                    </a:cubicBezTo>
                    <a:cubicBezTo>
                      <a:pt x="24" y="91"/>
                      <a:pt x="17" y="92"/>
                      <a:pt x="7" y="93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9"/>
              <p:cNvSpPr/>
              <p:nvPr/>
            </p:nvSpPr>
            <p:spPr bwMode="auto">
              <a:xfrm>
                <a:off x="9177836" y="3459432"/>
                <a:ext cx="438081" cy="1008053"/>
              </a:xfrm>
              <a:custGeom>
                <a:avLst/>
                <a:gdLst>
                  <a:gd name="T0" fmla="*/ 42 w 42"/>
                  <a:gd name="T1" fmla="*/ 13 h 96"/>
                  <a:gd name="T2" fmla="*/ 10 w 42"/>
                  <a:gd name="T3" fmla="*/ 13 h 96"/>
                  <a:gd name="T4" fmla="*/ 1 w 42"/>
                  <a:gd name="T5" fmla="*/ 81 h 96"/>
                  <a:gd name="T6" fmla="*/ 10 w 42"/>
                  <a:gd name="T7" fmla="*/ 91 h 96"/>
                  <a:gd name="T8" fmla="*/ 34 w 42"/>
                  <a:gd name="T9" fmla="*/ 96 h 96"/>
                  <a:gd name="T10" fmla="*/ 42 w 42"/>
                  <a:gd name="T11" fmla="*/ 1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96">
                    <a:moveTo>
                      <a:pt x="42" y="13"/>
                    </a:moveTo>
                    <a:cubicBezTo>
                      <a:pt x="26" y="9"/>
                      <a:pt x="13" y="0"/>
                      <a:pt x="10" y="13"/>
                    </a:cubicBezTo>
                    <a:cubicBezTo>
                      <a:pt x="8" y="26"/>
                      <a:pt x="4" y="54"/>
                      <a:pt x="1" y="81"/>
                    </a:cubicBezTo>
                    <a:cubicBezTo>
                      <a:pt x="0" y="88"/>
                      <a:pt x="7" y="91"/>
                      <a:pt x="10" y="91"/>
                    </a:cubicBezTo>
                    <a:cubicBezTo>
                      <a:pt x="18" y="94"/>
                      <a:pt x="25" y="95"/>
                      <a:pt x="34" y="96"/>
                    </a:cubicBezTo>
                    <a:cubicBezTo>
                      <a:pt x="42" y="13"/>
                      <a:pt x="42" y="13"/>
                      <a:pt x="42" y="1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60"/>
              <p:cNvSpPr/>
              <p:nvPr/>
            </p:nvSpPr>
            <p:spPr bwMode="auto">
              <a:xfrm>
                <a:off x="9479309" y="4448643"/>
                <a:ext cx="664186" cy="42396"/>
              </a:xfrm>
              <a:custGeom>
                <a:avLst/>
                <a:gdLst>
                  <a:gd name="T0" fmla="*/ 0 w 63"/>
                  <a:gd name="T1" fmla="*/ 0 h 4"/>
                  <a:gd name="T2" fmla="*/ 0 w 63"/>
                  <a:gd name="T3" fmla="*/ 1 h 4"/>
                  <a:gd name="T4" fmla="*/ 63 w 63"/>
                  <a:gd name="T5" fmla="*/ 1 h 4"/>
                  <a:gd name="T6" fmla="*/ 62 w 63"/>
                  <a:gd name="T7" fmla="*/ 0 h 4"/>
                  <a:gd name="T8" fmla="*/ 0 w 6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4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9" y="4"/>
                      <a:pt x="43" y="4"/>
                      <a:pt x="63" y="1"/>
                    </a:cubicBezTo>
                    <a:cubicBezTo>
                      <a:pt x="63" y="1"/>
                      <a:pt x="63" y="1"/>
                      <a:pt x="6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61"/>
              <p:cNvSpPr/>
              <p:nvPr/>
            </p:nvSpPr>
            <p:spPr bwMode="auto">
              <a:xfrm>
                <a:off x="9281467" y="3388775"/>
                <a:ext cx="1069291" cy="1102264"/>
              </a:xfrm>
              <a:custGeom>
                <a:avLst/>
                <a:gdLst>
                  <a:gd name="T0" fmla="*/ 11 w 102"/>
                  <a:gd name="T1" fmla="*/ 101 h 105"/>
                  <a:gd name="T2" fmla="*/ 0 w 102"/>
                  <a:gd name="T3" fmla="*/ 19 h 105"/>
                  <a:gd name="T4" fmla="*/ 40 w 102"/>
                  <a:gd name="T5" fmla="*/ 0 h 105"/>
                  <a:gd name="T6" fmla="*/ 51 w 102"/>
                  <a:gd name="T7" fmla="*/ 4 h 105"/>
                  <a:gd name="T8" fmla="*/ 61 w 102"/>
                  <a:gd name="T9" fmla="*/ 0 h 105"/>
                  <a:gd name="T10" fmla="*/ 102 w 102"/>
                  <a:gd name="T11" fmla="*/ 19 h 105"/>
                  <a:gd name="T12" fmla="*/ 90 w 102"/>
                  <a:gd name="T13" fmla="*/ 101 h 105"/>
                  <a:gd name="T14" fmla="*/ 11 w 102"/>
                  <a:gd name="T15" fmla="*/ 10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05">
                    <a:moveTo>
                      <a:pt x="11" y="101"/>
                    </a:moveTo>
                    <a:cubicBezTo>
                      <a:pt x="16" y="89"/>
                      <a:pt x="6" y="30"/>
                      <a:pt x="0" y="19"/>
                    </a:cubicBezTo>
                    <a:cubicBezTo>
                      <a:pt x="4" y="8"/>
                      <a:pt x="32" y="6"/>
                      <a:pt x="40" y="0"/>
                    </a:cubicBezTo>
                    <a:cubicBezTo>
                      <a:pt x="44" y="3"/>
                      <a:pt x="46" y="4"/>
                      <a:pt x="51" y="4"/>
                    </a:cubicBezTo>
                    <a:cubicBezTo>
                      <a:pt x="55" y="4"/>
                      <a:pt x="57" y="3"/>
                      <a:pt x="61" y="0"/>
                    </a:cubicBezTo>
                    <a:cubicBezTo>
                      <a:pt x="67" y="4"/>
                      <a:pt x="97" y="8"/>
                      <a:pt x="102" y="19"/>
                    </a:cubicBezTo>
                    <a:cubicBezTo>
                      <a:pt x="96" y="31"/>
                      <a:pt x="85" y="90"/>
                      <a:pt x="90" y="101"/>
                    </a:cubicBezTo>
                    <a:cubicBezTo>
                      <a:pt x="70" y="105"/>
                      <a:pt x="31" y="105"/>
                      <a:pt x="11" y="10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35" name="Freeform 162"/>
              <p:cNvSpPr/>
              <p:nvPr/>
            </p:nvSpPr>
            <p:spPr bwMode="auto">
              <a:xfrm>
                <a:off x="9597071" y="3388775"/>
                <a:ext cx="428659" cy="857316"/>
              </a:xfrm>
              <a:custGeom>
                <a:avLst/>
                <a:gdLst>
                  <a:gd name="T0" fmla="*/ 2 w 91"/>
                  <a:gd name="T1" fmla="*/ 11 h 182"/>
                  <a:gd name="T2" fmla="*/ 0 w 91"/>
                  <a:gd name="T3" fmla="*/ 67 h 182"/>
                  <a:gd name="T4" fmla="*/ 47 w 91"/>
                  <a:gd name="T5" fmla="*/ 182 h 182"/>
                  <a:gd name="T6" fmla="*/ 91 w 91"/>
                  <a:gd name="T7" fmla="*/ 67 h 182"/>
                  <a:gd name="T8" fmla="*/ 89 w 91"/>
                  <a:gd name="T9" fmla="*/ 9 h 182"/>
                  <a:gd name="T10" fmla="*/ 69 w 91"/>
                  <a:gd name="T11" fmla="*/ 0 h 182"/>
                  <a:gd name="T12" fmla="*/ 22 w 91"/>
                  <a:gd name="T13" fmla="*/ 0 h 182"/>
                  <a:gd name="T14" fmla="*/ 2 w 91"/>
                  <a:gd name="T15" fmla="*/ 1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82">
                    <a:moveTo>
                      <a:pt x="2" y="11"/>
                    </a:moveTo>
                    <a:lnTo>
                      <a:pt x="0" y="67"/>
                    </a:lnTo>
                    <a:lnTo>
                      <a:pt x="47" y="182"/>
                    </a:lnTo>
                    <a:lnTo>
                      <a:pt x="91" y="67"/>
                    </a:lnTo>
                    <a:lnTo>
                      <a:pt x="89" y="9"/>
                    </a:lnTo>
                    <a:lnTo>
                      <a:pt x="69" y="0"/>
                    </a:lnTo>
                    <a:lnTo>
                      <a:pt x="22" y="0"/>
                    </a:ln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Rectangle 163"/>
              <p:cNvSpPr>
                <a:spLocks noChangeArrowheads="1"/>
              </p:cNvSpPr>
              <p:nvPr/>
            </p:nvSpPr>
            <p:spPr bwMode="auto">
              <a:xfrm>
                <a:off x="9700703" y="3294565"/>
                <a:ext cx="221396" cy="216684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64"/>
              <p:cNvSpPr/>
              <p:nvPr/>
            </p:nvSpPr>
            <p:spPr bwMode="auto">
              <a:xfrm>
                <a:off x="9766650" y="3501828"/>
                <a:ext cx="94211" cy="160158"/>
              </a:xfrm>
              <a:custGeom>
                <a:avLst/>
                <a:gdLst>
                  <a:gd name="T0" fmla="*/ 8 w 9"/>
                  <a:gd name="T1" fmla="*/ 15 h 15"/>
                  <a:gd name="T2" fmla="*/ 9 w 9"/>
                  <a:gd name="T3" fmla="*/ 11 h 15"/>
                  <a:gd name="T4" fmla="*/ 5 w 9"/>
                  <a:gd name="T5" fmla="*/ 0 h 15"/>
                  <a:gd name="T6" fmla="*/ 0 w 9"/>
                  <a:gd name="T7" fmla="*/ 11 h 15"/>
                  <a:gd name="T8" fmla="*/ 1 w 9"/>
                  <a:gd name="T9" fmla="*/ 15 h 15"/>
                  <a:gd name="T10" fmla="*/ 8 w 9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">
                    <a:moveTo>
                      <a:pt x="8" y="15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rgbClr val="FCB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5"/>
              <p:cNvSpPr/>
              <p:nvPr/>
            </p:nvSpPr>
            <p:spPr bwMode="auto">
              <a:xfrm>
                <a:off x="9639467" y="3388775"/>
                <a:ext cx="179000" cy="325028"/>
              </a:xfrm>
              <a:custGeom>
                <a:avLst/>
                <a:gdLst>
                  <a:gd name="T0" fmla="*/ 13 w 38"/>
                  <a:gd name="T1" fmla="*/ 0 h 69"/>
                  <a:gd name="T2" fmla="*/ 38 w 38"/>
                  <a:gd name="T3" fmla="*/ 24 h 69"/>
                  <a:gd name="T4" fmla="*/ 20 w 38"/>
                  <a:gd name="T5" fmla="*/ 69 h 69"/>
                  <a:gd name="T6" fmla="*/ 0 w 38"/>
                  <a:gd name="T7" fmla="*/ 9 h 69"/>
                  <a:gd name="T8" fmla="*/ 13 w 38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9">
                    <a:moveTo>
                      <a:pt x="13" y="0"/>
                    </a:moveTo>
                    <a:lnTo>
                      <a:pt x="38" y="24"/>
                    </a:lnTo>
                    <a:lnTo>
                      <a:pt x="20" y="69"/>
                    </a:lnTo>
                    <a:lnTo>
                      <a:pt x="0" y="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66"/>
              <p:cNvSpPr/>
              <p:nvPr/>
            </p:nvSpPr>
            <p:spPr bwMode="auto">
              <a:xfrm>
                <a:off x="9479309" y="3417039"/>
                <a:ext cx="339158" cy="829053"/>
              </a:xfrm>
              <a:custGeom>
                <a:avLst/>
                <a:gdLst>
                  <a:gd name="T0" fmla="*/ 34 w 72"/>
                  <a:gd name="T1" fmla="*/ 0 h 176"/>
                  <a:gd name="T2" fmla="*/ 72 w 72"/>
                  <a:gd name="T3" fmla="*/ 176 h 176"/>
                  <a:gd name="T4" fmla="*/ 9 w 72"/>
                  <a:gd name="T5" fmla="*/ 81 h 176"/>
                  <a:gd name="T6" fmla="*/ 18 w 72"/>
                  <a:gd name="T7" fmla="*/ 63 h 176"/>
                  <a:gd name="T8" fmla="*/ 0 w 72"/>
                  <a:gd name="T9" fmla="*/ 49 h 176"/>
                  <a:gd name="T10" fmla="*/ 25 w 72"/>
                  <a:gd name="T11" fmla="*/ 7 h 176"/>
                  <a:gd name="T12" fmla="*/ 34 w 72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76">
                    <a:moveTo>
                      <a:pt x="34" y="0"/>
                    </a:moveTo>
                    <a:lnTo>
                      <a:pt x="72" y="176"/>
                    </a:lnTo>
                    <a:lnTo>
                      <a:pt x="9" y="81"/>
                    </a:lnTo>
                    <a:lnTo>
                      <a:pt x="18" y="63"/>
                    </a:lnTo>
                    <a:lnTo>
                      <a:pt x="0" y="49"/>
                    </a:lnTo>
                    <a:lnTo>
                      <a:pt x="25" y="7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67"/>
              <p:cNvSpPr/>
              <p:nvPr/>
            </p:nvSpPr>
            <p:spPr bwMode="auto">
              <a:xfrm>
                <a:off x="9818467" y="3388775"/>
                <a:ext cx="164870" cy="325028"/>
              </a:xfrm>
              <a:custGeom>
                <a:avLst/>
                <a:gdLst>
                  <a:gd name="T0" fmla="*/ 22 w 35"/>
                  <a:gd name="T1" fmla="*/ 0 h 69"/>
                  <a:gd name="T2" fmla="*/ 0 w 35"/>
                  <a:gd name="T3" fmla="*/ 24 h 69"/>
                  <a:gd name="T4" fmla="*/ 15 w 35"/>
                  <a:gd name="T5" fmla="*/ 69 h 69"/>
                  <a:gd name="T6" fmla="*/ 35 w 35"/>
                  <a:gd name="T7" fmla="*/ 9 h 69"/>
                  <a:gd name="T8" fmla="*/ 22 w 3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69">
                    <a:moveTo>
                      <a:pt x="22" y="0"/>
                    </a:moveTo>
                    <a:lnTo>
                      <a:pt x="0" y="24"/>
                    </a:lnTo>
                    <a:lnTo>
                      <a:pt x="15" y="69"/>
                    </a:lnTo>
                    <a:lnTo>
                      <a:pt x="35" y="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68"/>
              <p:cNvSpPr/>
              <p:nvPr/>
            </p:nvSpPr>
            <p:spPr bwMode="auto">
              <a:xfrm>
                <a:off x="9743099" y="3732642"/>
                <a:ext cx="136607" cy="513449"/>
              </a:xfrm>
              <a:custGeom>
                <a:avLst/>
                <a:gdLst>
                  <a:gd name="T0" fmla="*/ 7 w 29"/>
                  <a:gd name="T1" fmla="*/ 0 h 109"/>
                  <a:gd name="T2" fmla="*/ 22 w 29"/>
                  <a:gd name="T3" fmla="*/ 0 h 109"/>
                  <a:gd name="T4" fmla="*/ 29 w 29"/>
                  <a:gd name="T5" fmla="*/ 74 h 109"/>
                  <a:gd name="T6" fmla="*/ 16 w 29"/>
                  <a:gd name="T7" fmla="*/ 109 h 109"/>
                  <a:gd name="T8" fmla="*/ 0 w 29"/>
                  <a:gd name="T9" fmla="*/ 74 h 109"/>
                  <a:gd name="T10" fmla="*/ 7 w 29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09">
                    <a:moveTo>
                      <a:pt x="7" y="0"/>
                    </a:moveTo>
                    <a:lnTo>
                      <a:pt x="22" y="0"/>
                    </a:lnTo>
                    <a:lnTo>
                      <a:pt x="29" y="74"/>
                    </a:lnTo>
                    <a:lnTo>
                      <a:pt x="16" y="109"/>
                    </a:lnTo>
                    <a:lnTo>
                      <a:pt x="0" y="7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CB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69"/>
              <p:cNvSpPr/>
              <p:nvPr/>
            </p:nvSpPr>
            <p:spPr bwMode="auto">
              <a:xfrm>
                <a:off x="9639467" y="3388775"/>
                <a:ext cx="179000" cy="273211"/>
              </a:xfrm>
              <a:custGeom>
                <a:avLst/>
                <a:gdLst>
                  <a:gd name="T0" fmla="*/ 13 w 38"/>
                  <a:gd name="T1" fmla="*/ 0 h 58"/>
                  <a:gd name="T2" fmla="*/ 38 w 38"/>
                  <a:gd name="T3" fmla="*/ 24 h 58"/>
                  <a:gd name="T4" fmla="*/ 20 w 38"/>
                  <a:gd name="T5" fmla="*/ 58 h 58"/>
                  <a:gd name="T6" fmla="*/ 0 w 38"/>
                  <a:gd name="T7" fmla="*/ 9 h 58"/>
                  <a:gd name="T8" fmla="*/ 13 w 38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8">
                    <a:moveTo>
                      <a:pt x="13" y="0"/>
                    </a:moveTo>
                    <a:lnTo>
                      <a:pt x="38" y="24"/>
                    </a:lnTo>
                    <a:lnTo>
                      <a:pt x="20" y="58"/>
                    </a:lnTo>
                    <a:lnTo>
                      <a:pt x="0" y="9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70"/>
              <p:cNvSpPr/>
              <p:nvPr/>
            </p:nvSpPr>
            <p:spPr bwMode="auto">
              <a:xfrm>
                <a:off x="9512282" y="3417039"/>
                <a:ext cx="306186" cy="829053"/>
              </a:xfrm>
              <a:custGeom>
                <a:avLst/>
                <a:gdLst>
                  <a:gd name="T0" fmla="*/ 27 w 65"/>
                  <a:gd name="T1" fmla="*/ 0 h 176"/>
                  <a:gd name="T2" fmla="*/ 65 w 65"/>
                  <a:gd name="T3" fmla="*/ 176 h 176"/>
                  <a:gd name="T4" fmla="*/ 9 w 65"/>
                  <a:gd name="T5" fmla="*/ 72 h 176"/>
                  <a:gd name="T6" fmla="*/ 18 w 65"/>
                  <a:gd name="T7" fmla="*/ 61 h 176"/>
                  <a:gd name="T8" fmla="*/ 0 w 65"/>
                  <a:gd name="T9" fmla="*/ 45 h 176"/>
                  <a:gd name="T10" fmla="*/ 18 w 65"/>
                  <a:gd name="T11" fmla="*/ 7 h 176"/>
                  <a:gd name="T12" fmla="*/ 27 w 65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176">
                    <a:moveTo>
                      <a:pt x="27" y="0"/>
                    </a:moveTo>
                    <a:lnTo>
                      <a:pt x="65" y="176"/>
                    </a:lnTo>
                    <a:lnTo>
                      <a:pt x="9" y="72"/>
                    </a:lnTo>
                    <a:lnTo>
                      <a:pt x="18" y="61"/>
                    </a:lnTo>
                    <a:lnTo>
                      <a:pt x="0" y="45"/>
                    </a:lnTo>
                    <a:lnTo>
                      <a:pt x="18" y="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71"/>
              <p:cNvSpPr/>
              <p:nvPr/>
            </p:nvSpPr>
            <p:spPr bwMode="auto">
              <a:xfrm>
                <a:off x="9818467" y="3417039"/>
                <a:ext cx="325028" cy="829053"/>
              </a:xfrm>
              <a:custGeom>
                <a:avLst/>
                <a:gdLst>
                  <a:gd name="T0" fmla="*/ 35 w 69"/>
                  <a:gd name="T1" fmla="*/ 0 h 176"/>
                  <a:gd name="T2" fmla="*/ 0 w 69"/>
                  <a:gd name="T3" fmla="*/ 176 h 176"/>
                  <a:gd name="T4" fmla="*/ 60 w 69"/>
                  <a:gd name="T5" fmla="*/ 81 h 176"/>
                  <a:gd name="T6" fmla="*/ 51 w 69"/>
                  <a:gd name="T7" fmla="*/ 63 h 176"/>
                  <a:gd name="T8" fmla="*/ 69 w 69"/>
                  <a:gd name="T9" fmla="*/ 49 h 176"/>
                  <a:gd name="T10" fmla="*/ 51 w 69"/>
                  <a:gd name="T11" fmla="*/ 7 h 176"/>
                  <a:gd name="T12" fmla="*/ 35 w 69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76">
                    <a:moveTo>
                      <a:pt x="35" y="0"/>
                    </a:moveTo>
                    <a:lnTo>
                      <a:pt x="0" y="176"/>
                    </a:lnTo>
                    <a:lnTo>
                      <a:pt x="60" y="81"/>
                    </a:lnTo>
                    <a:lnTo>
                      <a:pt x="51" y="63"/>
                    </a:lnTo>
                    <a:lnTo>
                      <a:pt x="69" y="49"/>
                    </a:lnTo>
                    <a:lnTo>
                      <a:pt x="51" y="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72"/>
              <p:cNvSpPr/>
              <p:nvPr/>
            </p:nvSpPr>
            <p:spPr bwMode="auto">
              <a:xfrm>
                <a:off x="9818467" y="3417039"/>
                <a:ext cx="292053" cy="829053"/>
              </a:xfrm>
              <a:custGeom>
                <a:avLst/>
                <a:gdLst>
                  <a:gd name="T0" fmla="*/ 35 w 62"/>
                  <a:gd name="T1" fmla="*/ 0 h 176"/>
                  <a:gd name="T2" fmla="*/ 0 w 62"/>
                  <a:gd name="T3" fmla="*/ 176 h 176"/>
                  <a:gd name="T4" fmla="*/ 53 w 62"/>
                  <a:gd name="T5" fmla="*/ 72 h 176"/>
                  <a:gd name="T6" fmla="*/ 44 w 62"/>
                  <a:gd name="T7" fmla="*/ 61 h 176"/>
                  <a:gd name="T8" fmla="*/ 62 w 62"/>
                  <a:gd name="T9" fmla="*/ 45 h 176"/>
                  <a:gd name="T10" fmla="*/ 51 w 62"/>
                  <a:gd name="T11" fmla="*/ 7 h 176"/>
                  <a:gd name="T12" fmla="*/ 35 w 62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76">
                    <a:moveTo>
                      <a:pt x="35" y="0"/>
                    </a:moveTo>
                    <a:lnTo>
                      <a:pt x="0" y="176"/>
                    </a:lnTo>
                    <a:lnTo>
                      <a:pt x="53" y="72"/>
                    </a:lnTo>
                    <a:lnTo>
                      <a:pt x="44" y="61"/>
                    </a:lnTo>
                    <a:lnTo>
                      <a:pt x="62" y="45"/>
                    </a:lnTo>
                    <a:lnTo>
                      <a:pt x="51" y="7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73"/>
              <p:cNvSpPr/>
              <p:nvPr/>
            </p:nvSpPr>
            <p:spPr bwMode="auto">
              <a:xfrm>
                <a:off x="9818467" y="3388775"/>
                <a:ext cx="164870" cy="273211"/>
              </a:xfrm>
              <a:custGeom>
                <a:avLst/>
                <a:gdLst>
                  <a:gd name="T0" fmla="*/ 22 w 35"/>
                  <a:gd name="T1" fmla="*/ 0 h 58"/>
                  <a:gd name="T2" fmla="*/ 0 w 35"/>
                  <a:gd name="T3" fmla="*/ 24 h 58"/>
                  <a:gd name="T4" fmla="*/ 15 w 35"/>
                  <a:gd name="T5" fmla="*/ 58 h 58"/>
                  <a:gd name="T6" fmla="*/ 35 w 35"/>
                  <a:gd name="T7" fmla="*/ 9 h 58"/>
                  <a:gd name="T8" fmla="*/ 22 w 35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8">
                    <a:moveTo>
                      <a:pt x="22" y="0"/>
                    </a:moveTo>
                    <a:lnTo>
                      <a:pt x="0" y="24"/>
                    </a:lnTo>
                    <a:lnTo>
                      <a:pt x="15" y="58"/>
                    </a:lnTo>
                    <a:lnTo>
                      <a:pt x="35" y="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74"/>
              <p:cNvSpPr/>
              <p:nvPr/>
            </p:nvSpPr>
            <p:spPr bwMode="auto">
              <a:xfrm>
                <a:off x="9766650" y="3647853"/>
                <a:ext cx="94211" cy="84790"/>
              </a:xfrm>
              <a:custGeom>
                <a:avLst/>
                <a:gdLst>
                  <a:gd name="T0" fmla="*/ 1 w 9"/>
                  <a:gd name="T1" fmla="*/ 0 h 8"/>
                  <a:gd name="T2" fmla="*/ 8 w 9"/>
                  <a:gd name="T3" fmla="*/ 0 h 8"/>
                  <a:gd name="T4" fmla="*/ 8 w 9"/>
                  <a:gd name="T5" fmla="*/ 8 h 8"/>
                  <a:gd name="T6" fmla="*/ 1 w 9"/>
                  <a:gd name="T7" fmla="*/ 8 h 8"/>
                  <a:gd name="T8" fmla="*/ 1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9" y="3"/>
                      <a:pt x="9" y="6"/>
                      <a:pt x="8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3"/>
                      <a:pt x="1" y="0"/>
                    </a:cubicBezTo>
                    <a:close/>
                  </a:path>
                </a:pathLst>
              </a:custGeom>
              <a:solidFill>
                <a:srgbClr val="FCB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75"/>
              <p:cNvSpPr/>
              <p:nvPr/>
            </p:nvSpPr>
            <p:spPr bwMode="auto">
              <a:xfrm>
                <a:off x="9804334" y="4236670"/>
                <a:ext cx="23554" cy="240238"/>
              </a:xfrm>
              <a:custGeom>
                <a:avLst/>
                <a:gdLst>
                  <a:gd name="T0" fmla="*/ 0 w 2"/>
                  <a:gd name="T1" fmla="*/ 23 h 23"/>
                  <a:gd name="T2" fmla="*/ 1 w 2"/>
                  <a:gd name="T3" fmla="*/ 0 h 23"/>
                  <a:gd name="T4" fmla="*/ 2 w 2"/>
                  <a:gd name="T5" fmla="*/ 23 h 23"/>
                  <a:gd name="T6" fmla="*/ 0 w 2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3">
                    <a:moveTo>
                      <a:pt x="0" y="23"/>
                    </a:moveTo>
                    <a:cubicBezTo>
                      <a:pt x="0" y="17"/>
                      <a:pt x="0" y="10"/>
                      <a:pt x="1" y="0"/>
                    </a:cubicBezTo>
                    <a:cubicBezTo>
                      <a:pt x="2" y="10"/>
                      <a:pt x="2" y="17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76"/>
              <p:cNvSpPr/>
              <p:nvPr/>
            </p:nvSpPr>
            <p:spPr bwMode="auto">
              <a:xfrm>
                <a:off x="9573520" y="3374642"/>
                <a:ext cx="485186" cy="862028"/>
              </a:xfrm>
              <a:custGeom>
                <a:avLst/>
                <a:gdLst>
                  <a:gd name="T0" fmla="*/ 0 w 103"/>
                  <a:gd name="T1" fmla="*/ 16 h 183"/>
                  <a:gd name="T2" fmla="*/ 7 w 103"/>
                  <a:gd name="T3" fmla="*/ 67 h 183"/>
                  <a:gd name="T4" fmla="*/ 52 w 103"/>
                  <a:gd name="T5" fmla="*/ 183 h 183"/>
                  <a:gd name="T6" fmla="*/ 96 w 103"/>
                  <a:gd name="T7" fmla="*/ 67 h 183"/>
                  <a:gd name="T8" fmla="*/ 103 w 103"/>
                  <a:gd name="T9" fmla="*/ 16 h 183"/>
                  <a:gd name="T10" fmla="*/ 81 w 103"/>
                  <a:gd name="T11" fmla="*/ 0 h 183"/>
                  <a:gd name="T12" fmla="*/ 23 w 103"/>
                  <a:gd name="T13" fmla="*/ 0 h 183"/>
                  <a:gd name="T14" fmla="*/ 0 w 103"/>
                  <a:gd name="T15" fmla="*/ 16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183">
                    <a:moveTo>
                      <a:pt x="0" y="16"/>
                    </a:moveTo>
                    <a:lnTo>
                      <a:pt x="7" y="67"/>
                    </a:lnTo>
                    <a:lnTo>
                      <a:pt x="52" y="183"/>
                    </a:lnTo>
                    <a:lnTo>
                      <a:pt x="96" y="67"/>
                    </a:lnTo>
                    <a:lnTo>
                      <a:pt x="103" y="16"/>
                    </a:lnTo>
                    <a:lnTo>
                      <a:pt x="81" y="0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Rectangle 177"/>
              <p:cNvSpPr>
                <a:spLocks noChangeArrowheads="1"/>
              </p:cNvSpPr>
              <p:nvPr/>
            </p:nvSpPr>
            <p:spPr bwMode="auto">
              <a:xfrm>
                <a:off x="9681861" y="3294565"/>
                <a:ext cx="273211" cy="216684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78"/>
              <p:cNvSpPr/>
              <p:nvPr/>
            </p:nvSpPr>
            <p:spPr bwMode="auto">
              <a:xfrm>
                <a:off x="9479309" y="2597407"/>
                <a:ext cx="673607" cy="819632"/>
              </a:xfrm>
              <a:custGeom>
                <a:avLst/>
                <a:gdLst>
                  <a:gd name="T0" fmla="*/ 32 w 64"/>
                  <a:gd name="T1" fmla="*/ 78 h 78"/>
                  <a:gd name="T2" fmla="*/ 57 w 64"/>
                  <a:gd name="T3" fmla="*/ 52 h 78"/>
                  <a:gd name="T4" fmla="*/ 58 w 64"/>
                  <a:gd name="T5" fmla="*/ 53 h 78"/>
                  <a:gd name="T6" fmla="*/ 63 w 64"/>
                  <a:gd name="T7" fmla="*/ 44 h 78"/>
                  <a:gd name="T8" fmla="*/ 61 w 64"/>
                  <a:gd name="T9" fmla="*/ 35 h 78"/>
                  <a:gd name="T10" fmla="*/ 60 w 64"/>
                  <a:gd name="T11" fmla="*/ 35 h 78"/>
                  <a:gd name="T12" fmla="*/ 32 w 64"/>
                  <a:gd name="T13" fmla="*/ 0 h 78"/>
                  <a:gd name="T14" fmla="*/ 4 w 64"/>
                  <a:gd name="T15" fmla="*/ 35 h 78"/>
                  <a:gd name="T16" fmla="*/ 3 w 64"/>
                  <a:gd name="T17" fmla="*/ 35 h 78"/>
                  <a:gd name="T18" fmla="*/ 1 w 64"/>
                  <a:gd name="T19" fmla="*/ 44 h 78"/>
                  <a:gd name="T20" fmla="*/ 6 w 64"/>
                  <a:gd name="T21" fmla="*/ 53 h 78"/>
                  <a:gd name="T22" fmla="*/ 7 w 64"/>
                  <a:gd name="T23" fmla="*/ 52 h 78"/>
                  <a:gd name="T24" fmla="*/ 32 w 64"/>
                  <a:gd name="T2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78">
                    <a:moveTo>
                      <a:pt x="32" y="78"/>
                    </a:moveTo>
                    <a:cubicBezTo>
                      <a:pt x="42" y="78"/>
                      <a:pt x="52" y="67"/>
                      <a:pt x="57" y="52"/>
                    </a:cubicBezTo>
                    <a:cubicBezTo>
                      <a:pt x="57" y="53"/>
                      <a:pt x="57" y="53"/>
                      <a:pt x="58" y="53"/>
                    </a:cubicBezTo>
                    <a:cubicBezTo>
                      <a:pt x="60" y="53"/>
                      <a:pt x="62" y="49"/>
                      <a:pt x="63" y="44"/>
                    </a:cubicBezTo>
                    <a:cubicBezTo>
                      <a:pt x="64" y="39"/>
                      <a:pt x="63" y="35"/>
                      <a:pt x="61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1" y="17"/>
                      <a:pt x="54" y="0"/>
                      <a:pt x="32" y="0"/>
                    </a:cubicBezTo>
                    <a:cubicBezTo>
                      <a:pt x="10" y="0"/>
                      <a:pt x="3" y="17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5"/>
                      <a:pt x="0" y="39"/>
                      <a:pt x="1" y="44"/>
                    </a:cubicBezTo>
                    <a:cubicBezTo>
                      <a:pt x="2" y="49"/>
                      <a:pt x="4" y="53"/>
                      <a:pt x="6" y="53"/>
                    </a:cubicBezTo>
                    <a:cubicBezTo>
                      <a:pt x="6" y="53"/>
                      <a:pt x="7" y="53"/>
                      <a:pt x="7" y="52"/>
                    </a:cubicBezTo>
                    <a:cubicBezTo>
                      <a:pt x="12" y="67"/>
                      <a:pt x="22" y="78"/>
                      <a:pt x="32" y="78"/>
                    </a:cubicBezTo>
                    <a:close/>
                  </a:path>
                </a:pathLst>
              </a:custGeom>
              <a:solidFill>
                <a:srgbClr val="F2CA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79"/>
              <p:cNvSpPr/>
              <p:nvPr/>
            </p:nvSpPr>
            <p:spPr bwMode="auto">
              <a:xfrm>
                <a:off x="9512282" y="2597407"/>
                <a:ext cx="607660" cy="452211"/>
              </a:xfrm>
              <a:custGeom>
                <a:avLst/>
                <a:gdLst>
                  <a:gd name="T0" fmla="*/ 57 w 58"/>
                  <a:gd name="T1" fmla="*/ 35 h 43"/>
                  <a:gd name="T2" fmla="*/ 29 w 58"/>
                  <a:gd name="T3" fmla="*/ 0 h 43"/>
                  <a:gd name="T4" fmla="*/ 1 w 58"/>
                  <a:gd name="T5" fmla="*/ 35 h 43"/>
                  <a:gd name="T6" fmla="*/ 5 w 58"/>
                  <a:gd name="T7" fmla="*/ 43 h 43"/>
                  <a:gd name="T8" fmla="*/ 7 w 58"/>
                  <a:gd name="T9" fmla="*/ 39 h 43"/>
                  <a:gd name="T10" fmla="*/ 16 w 58"/>
                  <a:gd name="T11" fmla="*/ 17 h 43"/>
                  <a:gd name="T12" fmla="*/ 29 w 58"/>
                  <a:gd name="T13" fmla="*/ 20 h 43"/>
                  <a:gd name="T14" fmla="*/ 42 w 58"/>
                  <a:gd name="T15" fmla="*/ 17 h 43"/>
                  <a:gd name="T16" fmla="*/ 50 w 58"/>
                  <a:gd name="T17" fmla="*/ 39 h 43"/>
                  <a:gd name="T18" fmla="*/ 52 w 58"/>
                  <a:gd name="T19" fmla="*/ 43 h 43"/>
                  <a:gd name="T20" fmla="*/ 57 w 58"/>
                  <a:gd name="T21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3">
                    <a:moveTo>
                      <a:pt x="57" y="35"/>
                    </a:moveTo>
                    <a:cubicBezTo>
                      <a:pt x="58" y="17"/>
                      <a:pt x="51" y="0"/>
                      <a:pt x="29" y="0"/>
                    </a:cubicBezTo>
                    <a:cubicBezTo>
                      <a:pt x="7" y="0"/>
                      <a:pt x="0" y="17"/>
                      <a:pt x="1" y="35"/>
                    </a:cubicBezTo>
                    <a:cubicBezTo>
                      <a:pt x="2" y="35"/>
                      <a:pt x="4" y="38"/>
                      <a:pt x="5" y="43"/>
                    </a:cubicBezTo>
                    <a:cubicBezTo>
                      <a:pt x="6" y="43"/>
                      <a:pt x="7" y="43"/>
                      <a:pt x="7" y="39"/>
                    </a:cubicBezTo>
                    <a:cubicBezTo>
                      <a:pt x="7" y="29"/>
                      <a:pt x="9" y="19"/>
                      <a:pt x="16" y="17"/>
                    </a:cubicBezTo>
                    <a:cubicBezTo>
                      <a:pt x="22" y="15"/>
                      <a:pt x="24" y="20"/>
                      <a:pt x="29" y="20"/>
                    </a:cubicBezTo>
                    <a:cubicBezTo>
                      <a:pt x="34" y="20"/>
                      <a:pt x="35" y="15"/>
                      <a:pt x="42" y="17"/>
                    </a:cubicBezTo>
                    <a:cubicBezTo>
                      <a:pt x="49" y="19"/>
                      <a:pt x="50" y="29"/>
                      <a:pt x="50" y="39"/>
                    </a:cubicBezTo>
                    <a:cubicBezTo>
                      <a:pt x="50" y="43"/>
                      <a:pt x="51" y="43"/>
                      <a:pt x="52" y="43"/>
                    </a:cubicBezTo>
                    <a:cubicBezTo>
                      <a:pt x="53" y="38"/>
                      <a:pt x="55" y="35"/>
                      <a:pt x="57" y="3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80"/>
              <p:cNvSpPr/>
              <p:nvPr/>
            </p:nvSpPr>
            <p:spPr bwMode="auto">
              <a:xfrm>
                <a:off x="9766650" y="3492407"/>
                <a:ext cx="103632" cy="155449"/>
              </a:xfrm>
              <a:custGeom>
                <a:avLst/>
                <a:gdLst>
                  <a:gd name="T0" fmla="*/ 8 w 10"/>
                  <a:gd name="T1" fmla="*/ 15 h 15"/>
                  <a:gd name="T2" fmla="*/ 10 w 10"/>
                  <a:gd name="T3" fmla="*/ 12 h 15"/>
                  <a:gd name="T4" fmla="*/ 5 w 10"/>
                  <a:gd name="T5" fmla="*/ 0 h 15"/>
                  <a:gd name="T6" fmla="*/ 0 w 10"/>
                  <a:gd name="T7" fmla="*/ 12 h 15"/>
                  <a:gd name="T8" fmla="*/ 2 w 10"/>
                  <a:gd name="T9" fmla="*/ 15 h 15"/>
                  <a:gd name="T10" fmla="*/ 8 w 10"/>
                  <a:gd name="T11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8" y="15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6" y="15"/>
                      <a:pt x="8" y="1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81"/>
              <p:cNvSpPr/>
              <p:nvPr/>
            </p:nvSpPr>
            <p:spPr bwMode="auto">
              <a:xfrm>
                <a:off x="9615913" y="3374642"/>
                <a:ext cx="202554" cy="329737"/>
              </a:xfrm>
              <a:custGeom>
                <a:avLst/>
                <a:gdLst>
                  <a:gd name="T0" fmla="*/ 14 w 43"/>
                  <a:gd name="T1" fmla="*/ 0 h 70"/>
                  <a:gd name="T2" fmla="*/ 43 w 43"/>
                  <a:gd name="T3" fmla="*/ 25 h 70"/>
                  <a:gd name="T4" fmla="*/ 25 w 43"/>
                  <a:gd name="T5" fmla="*/ 70 h 70"/>
                  <a:gd name="T6" fmla="*/ 0 w 43"/>
                  <a:gd name="T7" fmla="*/ 9 h 70"/>
                  <a:gd name="T8" fmla="*/ 14 w 43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0">
                    <a:moveTo>
                      <a:pt x="14" y="0"/>
                    </a:moveTo>
                    <a:lnTo>
                      <a:pt x="43" y="25"/>
                    </a:lnTo>
                    <a:lnTo>
                      <a:pt x="25" y="70"/>
                    </a:lnTo>
                    <a:lnTo>
                      <a:pt x="0" y="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82"/>
              <p:cNvSpPr/>
              <p:nvPr/>
            </p:nvSpPr>
            <p:spPr bwMode="auto">
              <a:xfrm>
                <a:off x="9493439" y="3417039"/>
                <a:ext cx="325028" cy="819632"/>
              </a:xfrm>
              <a:custGeom>
                <a:avLst/>
                <a:gdLst>
                  <a:gd name="T0" fmla="*/ 26 w 69"/>
                  <a:gd name="T1" fmla="*/ 0 h 174"/>
                  <a:gd name="T2" fmla="*/ 69 w 69"/>
                  <a:gd name="T3" fmla="*/ 174 h 174"/>
                  <a:gd name="T4" fmla="*/ 8 w 69"/>
                  <a:gd name="T5" fmla="*/ 78 h 174"/>
                  <a:gd name="T6" fmla="*/ 15 w 69"/>
                  <a:gd name="T7" fmla="*/ 63 h 174"/>
                  <a:gd name="T8" fmla="*/ 0 w 69"/>
                  <a:gd name="T9" fmla="*/ 49 h 174"/>
                  <a:gd name="T10" fmla="*/ 17 w 69"/>
                  <a:gd name="T11" fmla="*/ 7 h 174"/>
                  <a:gd name="T12" fmla="*/ 26 w 69"/>
                  <a:gd name="T1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74">
                    <a:moveTo>
                      <a:pt x="26" y="0"/>
                    </a:moveTo>
                    <a:lnTo>
                      <a:pt x="69" y="174"/>
                    </a:lnTo>
                    <a:lnTo>
                      <a:pt x="8" y="78"/>
                    </a:lnTo>
                    <a:lnTo>
                      <a:pt x="15" y="63"/>
                    </a:lnTo>
                    <a:lnTo>
                      <a:pt x="0" y="49"/>
                    </a:lnTo>
                    <a:lnTo>
                      <a:pt x="17" y="7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83"/>
              <p:cNvSpPr/>
              <p:nvPr/>
            </p:nvSpPr>
            <p:spPr bwMode="auto">
              <a:xfrm>
                <a:off x="9818467" y="3374642"/>
                <a:ext cx="197842" cy="329737"/>
              </a:xfrm>
              <a:custGeom>
                <a:avLst/>
                <a:gdLst>
                  <a:gd name="T0" fmla="*/ 29 w 42"/>
                  <a:gd name="T1" fmla="*/ 0 h 70"/>
                  <a:gd name="T2" fmla="*/ 0 w 42"/>
                  <a:gd name="T3" fmla="*/ 25 h 70"/>
                  <a:gd name="T4" fmla="*/ 15 w 42"/>
                  <a:gd name="T5" fmla="*/ 70 h 70"/>
                  <a:gd name="T6" fmla="*/ 42 w 42"/>
                  <a:gd name="T7" fmla="*/ 9 h 70"/>
                  <a:gd name="T8" fmla="*/ 29 w 42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0">
                    <a:moveTo>
                      <a:pt x="29" y="0"/>
                    </a:moveTo>
                    <a:lnTo>
                      <a:pt x="0" y="25"/>
                    </a:lnTo>
                    <a:lnTo>
                      <a:pt x="15" y="70"/>
                    </a:lnTo>
                    <a:lnTo>
                      <a:pt x="42" y="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84"/>
              <p:cNvSpPr/>
              <p:nvPr/>
            </p:nvSpPr>
            <p:spPr bwMode="auto">
              <a:xfrm>
                <a:off x="9743099" y="3723221"/>
                <a:ext cx="146028" cy="513449"/>
              </a:xfrm>
              <a:custGeom>
                <a:avLst/>
                <a:gdLst>
                  <a:gd name="T0" fmla="*/ 9 w 31"/>
                  <a:gd name="T1" fmla="*/ 0 h 109"/>
                  <a:gd name="T2" fmla="*/ 22 w 31"/>
                  <a:gd name="T3" fmla="*/ 0 h 109"/>
                  <a:gd name="T4" fmla="*/ 31 w 31"/>
                  <a:gd name="T5" fmla="*/ 76 h 109"/>
                  <a:gd name="T6" fmla="*/ 16 w 31"/>
                  <a:gd name="T7" fmla="*/ 109 h 109"/>
                  <a:gd name="T8" fmla="*/ 0 w 31"/>
                  <a:gd name="T9" fmla="*/ 76 h 109"/>
                  <a:gd name="T10" fmla="*/ 9 w 31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09">
                    <a:moveTo>
                      <a:pt x="9" y="0"/>
                    </a:moveTo>
                    <a:lnTo>
                      <a:pt x="22" y="0"/>
                    </a:lnTo>
                    <a:lnTo>
                      <a:pt x="31" y="76"/>
                    </a:lnTo>
                    <a:lnTo>
                      <a:pt x="16" y="109"/>
                    </a:lnTo>
                    <a:lnTo>
                      <a:pt x="0" y="7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85"/>
              <p:cNvSpPr/>
              <p:nvPr/>
            </p:nvSpPr>
            <p:spPr bwMode="auto">
              <a:xfrm>
                <a:off x="9493439" y="2569143"/>
                <a:ext cx="532291" cy="395684"/>
              </a:xfrm>
              <a:custGeom>
                <a:avLst/>
                <a:gdLst>
                  <a:gd name="T0" fmla="*/ 51 w 51"/>
                  <a:gd name="T1" fmla="*/ 15 h 38"/>
                  <a:gd name="T2" fmla="*/ 10 w 51"/>
                  <a:gd name="T3" fmla="*/ 38 h 38"/>
                  <a:gd name="T4" fmla="*/ 51 w 51"/>
                  <a:gd name="T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1" h="38">
                    <a:moveTo>
                      <a:pt x="51" y="15"/>
                    </a:moveTo>
                    <a:cubicBezTo>
                      <a:pt x="48" y="21"/>
                      <a:pt x="19" y="37"/>
                      <a:pt x="10" y="38"/>
                    </a:cubicBezTo>
                    <a:cubicBezTo>
                      <a:pt x="0" y="38"/>
                      <a:pt x="9" y="0"/>
                      <a:pt x="51" y="1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86"/>
              <p:cNvSpPr/>
              <p:nvPr/>
            </p:nvSpPr>
            <p:spPr bwMode="auto">
              <a:xfrm>
                <a:off x="9879703" y="2569143"/>
                <a:ext cx="230817" cy="395684"/>
              </a:xfrm>
              <a:custGeom>
                <a:avLst/>
                <a:gdLst>
                  <a:gd name="T0" fmla="*/ 0 w 22"/>
                  <a:gd name="T1" fmla="*/ 15 h 38"/>
                  <a:gd name="T2" fmla="*/ 18 w 22"/>
                  <a:gd name="T3" fmla="*/ 38 h 38"/>
                  <a:gd name="T4" fmla="*/ 0 w 22"/>
                  <a:gd name="T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38">
                    <a:moveTo>
                      <a:pt x="0" y="15"/>
                    </a:moveTo>
                    <a:cubicBezTo>
                      <a:pt x="1" y="21"/>
                      <a:pt x="14" y="37"/>
                      <a:pt x="18" y="38"/>
                    </a:cubicBezTo>
                    <a:cubicBezTo>
                      <a:pt x="22" y="38"/>
                      <a:pt x="18" y="0"/>
                      <a:pt x="0" y="1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87"/>
              <p:cNvSpPr/>
              <p:nvPr/>
            </p:nvSpPr>
            <p:spPr bwMode="auto">
              <a:xfrm>
                <a:off x="9615913" y="3374642"/>
                <a:ext cx="202554" cy="273211"/>
              </a:xfrm>
              <a:custGeom>
                <a:avLst/>
                <a:gdLst>
                  <a:gd name="T0" fmla="*/ 14 w 43"/>
                  <a:gd name="T1" fmla="*/ 0 h 58"/>
                  <a:gd name="T2" fmla="*/ 43 w 43"/>
                  <a:gd name="T3" fmla="*/ 25 h 58"/>
                  <a:gd name="T4" fmla="*/ 25 w 43"/>
                  <a:gd name="T5" fmla="*/ 58 h 58"/>
                  <a:gd name="T6" fmla="*/ 0 w 43"/>
                  <a:gd name="T7" fmla="*/ 9 h 58"/>
                  <a:gd name="T8" fmla="*/ 14 w 43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58">
                    <a:moveTo>
                      <a:pt x="14" y="0"/>
                    </a:moveTo>
                    <a:lnTo>
                      <a:pt x="43" y="25"/>
                    </a:lnTo>
                    <a:lnTo>
                      <a:pt x="25" y="58"/>
                    </a:lnTo>
                    <a:lnTo>
                      <a:pt x="0" y="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88"/>
              <p:cNvSpPr/>
              <p:nvPr/>
            </p:nvSpPr>
            <p:spPr bwMode="auto">
              <a:xfrm>
                <a:off x="9521703" y="3417039"/>
                <a:ext cx="296765" cy="819632"/>
              </a:xfrm>
              <a:custGeom>
                <a:avLst/>
                <a:gdLst>
                  <a:gd name="T0" fmla="*/ 20 w 63"/>
                  <a:gd name="T1" fmla="*/ 0 h 174"/>
                  <a:gd name="T2" fmla="*/ 63 w 63"/>
                  <a:gd name="T3" fmla="*/ 174 h 174"/>
                  <a:gd name="T4" fmla="*/ 7 w 63"/>
                  <a:gd name="T5" fmla="*/ 72 h 174"/>
                  <a:gd name="T6" fmla="*/ 18 w 63"/>
                  <a:gd name="T7" fmla="*/ 58 h 174"/>
                  <a:gd name="T8" fmla="*/ 0 w 63"/>
                  <a:gd name="T9" fmla="*/ 45 h 174"/>
                  <a:gd name="T10" fmla="*/ 11 w 63"/>
                  <a:gd name="T11" fmla="*/ 7 h 174"/>
                  <a:gd name="T12" fmla="*/ 20 w 63"/>
                  <a:gd name="T1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74">
                    <a:moveTo>
                      <a:pt x="20" y="0"/>
                    </a:moveTo>
                    <a:lnTo>
                      <a:pt x="63" y="174"/>
                    </a:lnTo>
                    <a:lnTo>
                      <a:pt x="7" y="72"/>
                    </a:lnTo>
                    <a:lnTo>
                      <a:pt x="18" y="58"/>
                    </a:lnTo>
                    <a:lnTo>
                      <a:pt x="0" y="45"/>
                    </a:lnTo>
                    <a:lnTo>
                      <a:pt x="11" y="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89"/>
              <p:cNvSpPr/>
              <p:nvPr/>
            </p:nvSpPr>
            <p:spPr bwMode="auto">
              <a:xfrm>
                <a:off x="9818467" y="3417039"/>
                <a:ext cx="325028" cy="819632"/>
              </a:xfrm>
              <a:custGeom>
                <a:avLst/>
                <a:gdLst>
                  <a:gd name="T0" fmla="*/ 42 w 69"/>
                  <a:gd name="T1" fmla="*/ 0 h 174"/>
                  <a:gd name="T2" fmla="*/ 0 w 69"/>
                  <a:gd name="T3" fmla="*/ 174 h 174"/>
                  <a:gd name="T4" fmla="*/ 60 w 69"/>
                  <a:gd name="T5" fmla="*/ 78 h 174"/>
                  <a:gd name="T6" fmla="*/ 51 w 69"/>
                  <a:gd name="T7" fmla="*/ 63 h 174"/>
                  <a:gd name="T8" fmla="*/ 69 w 69"/>
                  <a:gd name="T9" fmla="*/ 49 h 174"/>
                  <a:gd name="T10" fmla="*/ 51 w 69"/>
                  <a:gd name="T11" fmla="*/ 7 h 174"/>
                  <a:gd name="T12" fmla="*/ 42 w 69"/>
                  <a:gd name="T1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74">
                    <a:moveTo>
                      <a:pt x="42" y="0"/>
                    </a:moveTo>
                    <a:lnTo>
                      <a:pt x="0" y="174"/>
                    </a:lnTo>
                    <a:lnTo>
                      <a:pt x="60" y="78"/>
                    </a:lnTo>
                    <a:lnTo>
                      <a:pt x="51" y="63"/>
                    </a:lnTo>
                    <a:lnTo>
                      <a:pt x="69" y="49"/>
                    </a:lnTo>
                    <a:lnTo>
                      <a:pt x="51" y="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190"/>
              <p:cNvSpPr/>
              <p:nvPr/>
            </p:nvSpPr>
            <p:spPr bwMode="auto">
              <a:xfrm>
                <a:off x="9818467" y="3417039"/>
                <a:ext cx="292053" cy="819632"/>
              </a:xfrm>
              <a:custGeom>
                <a:avLst/>
                <a:gdLst>
                  <a:gd name="T0" fmla="*/ 42 w 62"/>
                  <a:gd name="T1" fmla="*/ 0 h 174"/>
                  <a:gd name="T2" fmla="*/ 0 w 62"/>
                  <a:gd name="T3" fmla="*/ 174 h 174"/>
                  <a:gd name="T4" fmla="*/ 53 w 62"/>
                  <a:gd name="T5" fmla="*/ 72 h 174"/>
                  <a:gd name="T6" fmla="*/ 44 w 62"/>
                  <a:gd name="T7" fmla="*/ 58 h 174"/>
                  <a:gd name="T8" fmla="*/ 62 w 62"/>
                  <a:gd name="T9" fmla="*/ 45 h 174"/>
                  <a:gd name="T10" fmla="*/ 51 w 62"/>
                  <a:gd name="T11" fmla="*/ 7 h 174"/>
                  <a:gd name="T12" fmla="*/ 42 w 62"/>
                  <a:gd name="T13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74">
                    <a:moveTo>
                      <a:pt x="42" y="0"/>
                    </a:moveTo>
                    <a:lnTo>
                      <a:pt x="0" y="174"/>
                    </a:lnTo>
                    <a:lnTo>
                      <a:pt x="53" y="72"/>
                    </a:lnTo>
                    <a:lnTo>
                      <a:pt x="44" y="58"/>
                    </a:lnTo>
                    <a:lnTo>
                      <a:pt x="62" y="45"/>
                    </a:lnTo>
                    <a:lnTo>
                      <a:pt x="51" y="7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91"/>
              <p:cNvSpPr/>
              <p:nvPr/>
            </p:nvSpPr>
            <p:spPr bwMode="auto">
              <a:xfrm>
                <a:off x="9818467" y="3374642"/>
                <a:ext cx="197842" cy="273211"/>
              </a:xfrm>
              <a:custGeom>
                <a:avLst/>
                <a:gdLst>
                  <a:gd name="T0" fmla="*/ 29 w 42"/>
                  <a:gd name="T1" fmla="*/ 0 h 58"/>
                  <a:gd name="T2" fmla="*/ 0 w 42"/>
                  <a:gd name="T3" fmla="*/ 25 h 58"/>
                  <a:gd name="T4" fmla="*/ 15 w 42"/>
                  <a:gd name="T5" fmla="*/ 58 h 58"/>
                  <a:gd name="T6" fmla="*/ 42 w 42"/>
                  <a:gd name="T7" fmla="*/ 9 h 58"/>
                  <a:gd name="T8" fmla="*/ 29 w 42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8">
                    <a:moveTo>
                      <a:pt x="29" y="0"/>
                    </a:moveTo>
                    <a:lnTo>
                      <a:pt x="0" y="25"/>
                    </a:lnTo>
                    <a:lnTo>
                      <a:pt x="15" y="58"/>
                    </a:lnTo>
                    <a:lnTo>
                      <a:pt x="42" y="9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92"/>
              <p:cNvSpPr/>
              <p:nvPr/>
            </p:nvSpPr>
            <p:spPr bwMode="auto">
              <a:xfrm>
                <a:off x="9766650" y="3647853"/>
                <a:ext cx="103632" cy="84790"/>
              </a:xfrm>
              <a:custGeom>
                <a:avLst/>
                <a:gdLst>
                  <a:gd name="T0" fmla="*/ 2 w 10"/>
                  <a:gd name="T1" fmla="*/ 0 h 8"/>
                  <a:gd name="T2" fmla="*/ 8 w 10"/>
                  <a:gd name="T3" fmla="*/ 0 h 8"/>
                  <a:gd name="T4" fmla="*/ 8 w 10"/>
                  <a:gd name="T5" fmla="*/ 8 h 8"/>
                  <a:gd name="T6" fmla="*/ 2 w 10"/>
                  <a:gd name="T7" fmla="*/ 8 h 8"/>
                  <a:gd name="T8" fmla="*/ 2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0" y="3"/>
                      <a:pt x="10" y="5"/>
                      <a:pt x="8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5"/>
                      <a:pt x="0" y="3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193"/>
              <p:cNvSpPr/>
              <p:nvPr/>
            </p:nvSpPr>
            <p:spPr bwMode="auto">
              <a:xfrm>
                <a:off x="9794913" y="4236670"/>
                <a:ext cx="42396" cy="240238"/>
              </a:xfrm>
              <a:custGeom>
                <a:avLst/>
                <a:gdLst>
                  <a:gd name="T0" fmla="*/ 0 w 4"/>
                  <a:gd name="T1" fmla="*/ 23 h 23"/>
                  <a:gd name="T2" fmla="*/ 3 w 4"/>
                  <a:gd name="T3" fmla="*/ 23 h 23"/>
                  <a:gd name="T4" fmla="*/ 2 w 4"/>
                  <a:gd name="T5" fmla="*/ 0 h 23"/>
                  <a:gd name="T6" fmla="*/ 0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0" y="23"/>
                    </a:moveTo>
                    <a:cubicBezTo>
                      <a:pt x="1" y="23"/>
                      <a:pt x="2" y="23"/>
                      <a:pt x="3" y="23"/>
                    </a:cubicBezTo>
                    <a:cubicBezTo>
                      <a:pt x="4" y="18"/>
                      <a:pt x="3" y="3"/>
                      <a:pt x="2" y="0"/>
                    </a:cubicBezTo>
                    <a:cubicBezTo>
                      <a:pt x="1" y="2"/>
                      <a:pt x="0" y="17"/>
                      <a:pt x="0" y="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Freeform 10"/>
          <p:cNvSpPr/>
          <p:nvPr/>
        </p:nvSpPr>
        <p:spPr bwMode="auto">
          <a:xfrm>
            <a:off x="6107851" y="1577659"/>
            <a:ext cx="4998765" cy="476250"/>
          </a:xfrm>
          <a:custGeom>
            <a:avLst/>
            <a:gdLst>
              <a:gd name="T0" fmla="*/ 0 w 5900"/>
              <a:gd name="T1" fmla="*/ 0 h 538"/>
              <a:gd name="T2" fmla="*/ 5900 w 5900"/>
              <a:gd name="T3" fmla="*/ 0 h 538"/>
              <a:gd name="T4" fmla="*/ 5706 w 5900"/>
              <a:gd name="T5" fmla="*/ 265 h 538"/>
              <a:gd name="T6" fmla="*/ 5900 w 5900"/>
              <a:gd name="T7" fmla="*/ 538 h 538"/>
              <a:gd name="T8" fmla="*/ 0 w 5900"/>
              <a:gd name="T9" fmla="*/ 538 h 538"/>
              <a:gd name="T10" fmla="*/ 0 w 5900"/>
              <a:gd name="T11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00" h="538">
                <a:moveTo>
                  <a:pt x="0" y="0"/>
                </a:moveTo>
                <a:lnTo>
                  <a:pt x="5900" y="0"/>
                </a:lnTo>
                <a:lnTo>
                  <a:pt x="5706" y="265"/>
                </a:lnTo>
                <a:lnTo>
                  <a:pt x="5900" y="538"/>
                </a:lnTo>
                <a:lnTo>
                  <a:pt x="0" y="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vert="horz" wrap="square" lIns="540000" tIns="0" rIns="0" bIns="0" numCol="1" anchor="ctr" anchorCtr="0" compatLnSpc="1"/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党支部委员会组织架构</a:t>
            </a:r>
          </a:p>
        </p:txBody>
      </p:sp>
      <p:sp>
        <p:nvSpPr>
          <p:cNvPr id="135" name="矩形 134"/>
          <p:cNvSpPr/>
          <p:nvPr/>
        </p:nvSpPr>
        <p:spPr>
          <a:xfrm>
            <a:off x="6136645" y="2118581"/>
            <a:ext cx="5095675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有正式党员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人以上的党支部，党支部委员会由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至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人组成，一般不超过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人。正式党员不足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人的党支部，设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名书记，必要时可以设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名副书记。</a:t>
            </a:r>
          </a:p>
        </p:txBody>
      </p:sp>
      <p:grpSp>
        <p:nvGrpSpPr>
          <p:cNvPr id="148" name="组合 147"/>
          <p:cNvGrpSpPr/>
          <p:nvPr/>
        </p:nvGrpSpPr>
        <p:grpSpPr>
          <a:xfrm>
            <a:off x="5978559" y="3047924"/>
            <a:ext cx="5380561" cy="1248551"/>
            <a:chOff x="5978559" y="3047924"/>
            <a:chExt cx="5380561" cy="1248551"/>
          </a:xfrm>
        </p:grpSpPr>
        <p:sp>
          <p:nvSpPr>
            <p:cNvPr id="132" name="矩形 131"/>
            <p:cNvSpPr/>
            <p:nvPr/>
          </p:nvSpPr>
          <p:spPr bwMode="auto">
            <a:xfrm>
              <a:off x="5978559" y="3047924"/>
              <a:ext cx="5380561" cy="12485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6136645" y="3419216"/>
              <a:ext cx="4941179" cy="851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ct val="120000"/>
                </a:lnSpc>
                <a:spcAft>
                  <a:spcPts val="1000"/>
                </a:spcAft>
              </a:pPr>
              <a:r>
                <a:rPr lang="zh-CN" altLang="en-US" sz="1400" kern="0" dirty="0">
                  <a:latin typeface="+mj-ea"/>
                  <a:ea typeface="+mj-ea"/>
                </a:rPr>
                <a:t>主持党支部全面工作，督促党支部其他委员履行职责、发挥作用，抓好党支部委员会自身建设，向党支部委员会、党员大会和上级党组织报告工作。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6096000" y="3060628"/>
              <a:ext cx="2075543" cy="402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ct val="120000"/>
                </a:lnSpc>
                <a:spcAft>
                  <a:spcPts val="1000"/>
                </a:spcAft>
              </a:pPr>
              <a:r>
                <a:rPr lang="zh-CN" altLang="zh-CN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党支部书记</a:t>
              </a:r>
              <a:r>
                <a:rPr lang="zh-CN" altLang="en-US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职责：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978559" y="4425820"/>
            <a:ext cx="5380561" cy="737671"/>
            <a:chOff x="5978559" y="4425820"/>
            <a:chExt cx="5380561" cy="737671"/>
          </a:xfrm>
        </p:grpSpPr>
        <p:sp>
          <p:nvSpPr>
            <p:cNvPr id="145" name="矩形 144"/>
            <p:cNvSpPr/>
            <p:nvPr/>
          </p:nvSpPr>
          <p:spPr bwMode="auto">
            <a:xfrm>
              <a:off x="5978559" y="4425820"/>
              <a:ext cx="5380561" cy="737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6096000" y="4441162"/>
              <a:ext cx="2468905" cy="403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1000"/>
                </a:spcAft>
              </a:pPr>
              <a:r>
                <a:rPr lang="zh-CN" altLang="zh-CN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党支部</a:t>
              </a:r>
              <a:r>
                <a:rPr lang="zh-CN" altLang="en-US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副</a:t>
              </a:r>
              <a:r>
                <a:rPr lang="zh-CN" altLang="zh-CN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书记</a:t>
              </a:r>
              <a:r>
                <a:rPr lang="zh-CN" altLang="en-US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职责：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6136645" y="4766003"/>
              <a:ext cx="2646878" cy="334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ct val="120000"/>
                </a:lnSpc>
                <a:spcAft>
                  <a:spcPts val="1000"/>
                </a:spcAft>
              </a:pPr>
              <a:r>
                <a:rPr lang="zh-CN" altLang="zh-CN" sz="1400" kern="0" dirty="0">
                  <a:latin typeface="+mj-ea"/>
                  <a:ea typeface="+mj-ea"/>
                </a:rPr>
                <a:t>协助党支部书记开展工作。</a:t>
              </a:r>
              <a:endParaRPr lang="zh-CN" altLang="en-US" sz="1400" kern="0" dirty="0">
                <a:latin typeface="+mj-ea"/>
                <a:ea typeface="+mj-ea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5978559" y="5284563"/>
            <a:ext cx="5380561" cy="737671"/>
            <a:chOff x="5978559" y="5284563"/>
            <a:chExt cx="5380561" cy="737671"/>
          </a:xfrm>
        </p:grpSpPr>
        <p:sp>
          <p:nvSpPr>
            <p:cNvPr id="146" name="矩形 145"/>
            <p:cNvSpPr/>
            <p:nvPr/>
          </p:nvSpPr>
          <p:spPr bwMode="auto">
            <a:xfrm>
              <a:off x="5978559" y="5284563"/>
              <a:ext cx="5380561" cy="7376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6096000" y="5301101"/>
              <a:ext cx="2468905" cy="403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1000"/>
                </a:spcAft>
              </a:pPr>
              <a:r>
                <a:rPr lang="zh-CN" altLang="en-US" b="1" kern="0" dirty="0">
                  <a:solidFill>
                    <a:schemeClr val="accent2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委员职责：</a:t>
              </a:r>
            </a:p>
          </p:txBody>
        </p:sp>
        <p:sp>
          <p:nvSpPr>
            <p:cNvPr id="141" name="矩形 140"/>
            <p:cNvSpPr/>
            <p:nvPr/>
          </p:nvSpPr>
          <p:spPr>
            <a:xfrm>
              <a:off x="6136645" y="5612758"/>
              <a:ext cx="2646878" cy="334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eaLnBrk="1" hangingPunct="1">
                <a:lnSpc>
                  <a:spcPct val="120000"/>
                </a:lnSpc>
                <a:spcAft>
                  <a:spcPts val="1000"/>
                </a:spcAft>
              </a:pPr>
              <a:r>
                <a:rPr lang="zh-CN" altLang="en-US" sz="1400" kern="0" dirty="0">
                  <a:latin typeface="+mj-ea"/>
                  <a:ea typeface="+mj-ea"/>
                </a:rPr>
                <a:t>按照职责分工开展工作。</a:t>
              </a:r>
            </a:p>
          </p:txBody>
        </p:sp>
      </p:grpSp>
      <p:pic>
        <p:nvPicPr>
          <p:cNvPr id="150" name="图片 14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19" y="1524648"/>
            <a:ext cx="563896" cy="567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4869 0.24074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1203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2.22222E-6 L 0.08438 0.30532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15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-1.85185E-6 L 0.01211 0.33171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165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2.22222E-6 L -0.0724 0.29953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497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4.07407E-6 L -0.15638 0.24467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1222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animBg="1"/>
      <p:bldP spid="23" grpId="0"/>
      <p:bldP spid="133" grpId="0" animBg="1"/>
      <p:bldP spid="1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442341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第六章：党支部委员会建设</a:t>
            </a:r>
          </a:p>
        </p:txBody>
      </p:sp>
      <p:sp>
        <p:nvSpPr>
          <p:cNvPr id="3" name="Freeform 10"/>
          <p:cNvSpPr/>
          <p:nvPr/>
        </p:nvSpPr>
        <p:spPr bwMode="auto">
          <a:xfrm>
            <a:off x="1602329" y="1268392"/>
            <a:ext cx="4998765" cy="476250"/>
          </a:xfrm>
          <a:custGeom>
            <a:avLst/>
            <a:gdLst>
              <a:gd name="T0" fmla="*/ 0 w 5900"/>
              <a:gd name="T1" fmla="*/ 0 h 538"/>
              <a:gd name="T2" fmla="*/ 5900 w 5900"/>
              <a:gd name="T3" fmla="*/ 0 h 538"/>
              <a:gd name="T4" fmla="*/ 5706 w 5900"/>
              <a:gd name="T5" fmla="*/ 265 h 538"/>
              <a:gd name="T6" fmla="*/ 5900 w 5900"/>
              <a:gd name="T7" fmla="*/ 538 h 538"/>
              <a:gd name="T8" fmla="*/ 0 w 5900"/>
              <a:gd name="T9" fmla="*/ 538 h 538"/>
              <a:gd name="T10" fmla="*/ 0 w 5900"/>
              <a:gd name="T11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00" h="538">
                <a:moveTo>
                  <a:pt x="0" y="0"/>
                </a:moveTo>
                <a:lnTo>
                  <a:pt x="5900" y="0"/>
                </a:lnTo>
                <a:lnTo>
                  <a:pt x="5706" y="265"/>
                </a:lnTo>
                <a:lnTo>
                  <a:pt x="5900" y="538"/>
                </a:lnTo>
                <a:lnTo>
                  <a:pt x="0" y="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vert="horz" wrap="square" lIns="540000" tIns="0" rIns="0" bIns="0" numCol="1" anchor="ctr" anchorCtr="0" compatLnSpc="1"/>
          <a:lstStyle/>
          <a:p>
            <a:r>
              <a:rPr lang="zh-CN" altLang="en-US" sz="24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党支部委员会任期和产生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33382" y="2009520"/>
            <a:ext cx="1943610" cy="1943610"/>
            <a:chOff x="1656341" y="2039127"/>
            <a:chExt cx="1943610" cy="1943610"/>
          </a:xfrm>
        </p:grpSpPr>
        <p:sp>
          <p:nvSpPr>
            <p:cNvPr id="5" name="空心弧 4"/>
            <p:cNvSpPr/>
            <p:nvPr/>
          </p:nvSpPr>
          <p:spPr bwMode="auto">
            <a:xfrm>
              <a:off x="1656341" y="2039127"/>
              <a:ext cx="1943610" cy="1943610"/>
            </a:xfrm>
            <a:prstGeom prst="blockArc">
              <a:avLst>
                <a:gd name="adj1" fmla="val 7814590"/>
                <a:gd name="adj2" fmla="val 3279098"/>
                <a:gd name="adj3" fmla="val 7457"/>
              </a:avLst>
            </a:prstGeom>
            <a:gradFill>
              <a:gsLst>
                <a:gs pos="58000">
                  <a:schemeClr val="accent2"/>
                </a:gs>
                <a:gs pos="100000">
                  <a:srgbClr val="C80000"/>
                </a:gs>
                <a:gs pos="0">
                  <a:srgbClr val="F20000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+mj-ea"/>
                <a:ea typeface="+mj-ea"/>
                <a:cs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64104" y="2393512"/>
              <a:ext cx="728083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0">
                  <a:solidFill>
                    <a:schemeClr val="accent1"/>
                  </a:solidFill>
                  <a:latin typeface="Impact" panose="020B0806030902050204" pitchFamily="34" charset="0"/>
                  <a:ea typeface="+mj-ea"/>
                </a:rPr>
                <a:t>5</a:t>
              </a:r>
              <a:endParaRPr lang="zh-CN" altLang="en-US" sz="8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76213" y="2307819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latin typeface="+mj-ea"/>
                  <a:ea typeface="+mj-ea"/>
                </a:rPr>
                <a:t>任期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5321" y="3140164"/>
              <a:ext cx="3898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9" name="february-12-calendar-page_42240"/>
            <p:cNvSpPr>
              <a:spLocks noChangeAspect="1"/>
            </p:cNvSpPr>
            <p:nvPr/>
          </p:nvSpPr>
          <p:spPr bwMode="auto">
            <a:xfrm>
              <a:off x="2501373" y="3636870"/>
              <a:ext cx="293420" cy="304843"/>
            </a:xfrm>
            <a:custGeom>
              <a:avLst/>
              <a:gdLst>
                <a:gd name="connsiteX0" fmla="*/ 363007 w 542587"/>
                <a:gd name="connsiteY0" fmla="*/ 197361 h 563710"/>
                <a:gd name="connsiteX1" fmla="*/ 400481 w 542587"/>
                <a:gd name="connsiteY1" fmla="*/ 203809 h 563710"/>
                <a:gd name="connsiteX2" fmla="*/ 423741 w 542587"/>
                <a:gd name="connsiteY2" fmla="*/ 217996 h 563710"/>
                <a:gd name="connsiteX3" fmla="*/ 435370 w 542587"/>
                <a:gd name="connsiteY3" fmla="*/ 238631 h 563710"/>
                <a:gd name="connsiteX4" fmla="*/ 439247 w 542587"/>
                <a:gd name="connsiteY4" fmla="*/ 265714 h 563710"/>
                <a:gd name="connsiteX5" fmla="*/ 436663 w 542587"/>
                <a:gd name="connsiteY5" fmla="*/ 290218 h 563710"/>
                <a:gd name="connsiteX6" fmla="*/ 431494 w 542587"/>
                <a:gd name="connsiteY6" fmla="*/ 308274 h 563710"/>
                <a:gd name="connsiteX7" fmla="*/ 418572 w 542587"/>
                <a:gd name="connsiteY7" fmla="*/ 326329 h 563710"/>
                <a:gd name="connsiteX8" fmla="*/ 400481 w 542587"/>
                <a:gd name="connsiteY8" fmla="*/ 345674 h 563710"/>
                <a:gd name="connsiteX9" fmla="*/ 369468 w 542587"/>
                <a:gd name="connsiteY9" fmla="*/ 374048 h 563710"/>
                <a:gd name="connsiteX10" fmla="*/ 352670 w 542587"/>
                <a:gd name="connsiteY10" fmla="*/ 397262 h 563710"/>
                <a:gd name="connsiteX11" fmla="*/ 439247 w 542587"/>
                <a:gd name="connsiteY11" fmla="*/ 397262 h 563710"/>
                <a:gd name="connsiteX12" fmla="*/ 439247 w 542587"/>
                <a:gd name="connsiteY12" fmla="*/ 441111 h 563710"/>
                <a:gd name="connsiteX13" fmla="*/ 282891 w 542587"/>
                <a:gd name="connsiteY13" fmla="*/ 441111 h 563710"/>
                <a:gd name="connsiteX14" fmla="*/ 289352 w 542587"/>
                <a:gd name="connsiteY14" fmla="*/ 402421 h 563710"/>
                <a:gd name="connsiteX15" fmla="*/ 303566 w 542587"/>
                <a:gd name="connsiteY15" fmla="*/ 371468 h 563710"/>
                <a:gd name="connsiteX16" fmla="*/ 321657 w 542587"/>
                <a:gd name="connsiteY16" fmla="*/ 348254 h 563710"/>
                <a:gd name="connsiteX17" fmla="*/ 338456 w 542587"/>
                <a:gd name="connsiteY17" fmla="*/ 331488 h 563710"/>
                <a:gd name="connsiteX18" fmla="*/ 363007 w 542587"/>
                <a:gd name="connsiteY18" fmla="*/ 308274 h 563710"/>
                <a:gd name="connsiteX19" fmla="*/ 375929 w 542587"/>
                <a:gd name="connsiteY19" fmla="*/ 291508 h 563710"/>
                <a:gd name="connsiteX20" fmla="*/ 379806 w 542587"/>
                <a:gd name="connsiteY20" fmla="*/ 278611 h 563710"/>
                <a:gd name="connsiteX21" fmla="*/ 381098 w 542587"/>
                <a:gd name="connsiteY21" fmla="*/ 265714 h 563710"/>
                <a:gd name="connsiteX22" fmla="*/ 377221 w 542587"/>
                <a:gd name="connsiteY22" fmla="*/ 242500 h 563710"/>
                <a:gd name="connsiteX23" fmla="*/ 360423 w 542587"/>
                <a:gd name="connsiteY23" fmla="*/ 234762 h 563710"/>
                <a:gd name="connsiteX24" fmla="*/ 347501 w 542587"/>
                <a:gd name="connsiteY24" fmla="*/ 238631 h 563710"/>
                <a:gd name="connsiteX25" fmla="*/ 341040 w 542587"/>
                <a:gd name="connsiteY25" fmla="*/ 250238 h 563710"/>
                <a:gd name="connsiteX26" fmla="*/ 338456 w 542587"/>
                <a:gd name="connsiteY26" fmla="*/ 264424 h 563710"/>
                <a:gd name="connsiteX27" fmla="*/ 338456 w 542587"/>
                <a:gd name="connsiteY27" fmla="*/ 278611 h 563710"/>
                <a:gd name="connsiteX28" fmla="*/ 284183 w 542587"/>
                <a:gd name="connsiteY28" fmla="*/ 278611 h 563710"/>
                <a:gd name="connsiteX29" fmla="*/ 284183 w 542587"/>
                <a:gd name="connsiteY29" fmla="*/ 270873 h 563710"/>
                <a:gd name="connsiteX30" fmla="*/ 363007 w 542587"/>
                <a:gd name="connsiteY30" fmla="*/ 197361 h 563710"/>
                <a:gd name="connsiteX31" fmla="*/ 178252 w 542587"/>
                <a:gd name="connsiteY31" fmla="*/ 197361 h 563710"/>
                <a:gd name="connsiteX32" fmla="*/ 218278 w 542587"/>
                <a:gd name="connsiteY32" fmla="*/ 197361 h 563710"/>
                <a:gd name="connsiteX33" fmla="*/ 218278 w 542587"/>
                <a:gd name="connsiteY33" fmla="*/ 441111 h 563710"/>
                <a:gd name="connsiteX34" fmla="*/ 160176 w 542587"/>
                <a:gd name="connsiteY34" fmla="*/ 441111 h 563710"/>
                <a:gd name="connsiteX35" fmla="*/ 160176 w 542587"/>
                <a:gd name="connsiteY35" fmla="*/ 272163 h 563710"/>
                <a:gd name="connsiteX36" fmla="*/ 113695 w 542587"/>
                <a:gd name="connsiteY36" fmla="*/ 272163 h 563710"/>
                <a:gd name="connsiteX37" fmla="*/ 113695 w 542587"/>
                <a:gd name="connsiteY37" fmla="*/ 236051 h 563710"/>
                <a:gd name="connsiteX38" fmla="*/ 121442 w 542587"/>
                <a:gd name="connsiteY38" fmla="*/ 236051 h 563710"/>
                <a:gd name="connsiteX39" fmla="*/ 147265 w 542587"/>
                <a:gd name="connsiteY39" fmla="*/ 232182 h 563710"/>
                <a:gd name="connsiteX40" fmla="*/ 164050 w 542587"/>
                <a:gd name="connsiteY40" fmla="*/ 223155 h 563710"/>
                <a:gd name="connsiteX41" fmla="*/ 173088 w 542587"/>
                <a:gd name="connsiteY41" fmla="*/ 210258 h 563710"/>
                <a:gd name="connsiteX42" fmla="*/ 178252 w 542587"/>
                <a:gd name="connsiteY42" fmla="*/ 197361 h 563710"/>
                <a:gd name="connsiteX43" fmla="*/ 25837 w 542587"/>
                <a:gd name="connsiteY43" fmla="*/ 154795 h 563710"/>
                <a:gd name="connsiteX44" fmla="*/ 25837 w 542587"/>
                <a:gd name="connsiteY44" fmla="*/ 515982 h 563710"/>
                <a:gd name="connsiteX45" fmla="*/ 47799 w 542587"/>
                <a:gd name="connsiteY45" fmla="*/ 537911 h 563710"/>
                <a:gd name="connsiteX46" fmla="*/ 431486 w 542587"/>
                <a:gd name="connsiteY46" fmla="*/ 537911 h 563710"/>
                <a:gd name="connsiteX47" fmla="*/ 436653 w 542587"/>
                <a:gd name="connsiteY47" fmla="*/ 532751 h 563710"/>
                <a:gd name="connsiteX48" fmla="*/ 436653 w 542587"/>
                <a:gd name="connsiteY48" fmla="*/ 491473 h 563710"/>
                <a:gd name="connsiteX49" fmla="*/ 471534 w 542587"/>
                <a:gd name="connsiteY49" fmla="*/ 456644 h 563710"/>
                <a:gd name="connsiteX50" fmla="*/ 511582 w 542587"/>
                <a:gd name="connsiteY50" fmla="*/ 456644 h 563710"/>
                <a:gd name="connsiteX51" fmla="*/ 516750 w 542587"/>
                <a:gd name="connsiteY51" fmla="*/ 451484 h 563710"/>
                <a:gd name="connsiteX52" fmla="*/ 516750 w 542587"/>
                <a:gd name="connsiteY52" fmla="*/ 154795 h 563710"/>
                <a:gd name="connsiteX53" fmla="*/ 347504 w 542587"/>
                <a:gd name="connsiteY53" fmla="*/ 90293 h 563710"/>
                <a:gd name="connsiteX54" fmla="*/ 347504 w 542587"/>
                <a:gd name="connsiteY54" fmla="*/ 94164 h 563710"/>
                <a:gd name="connsiteX55" fmla="*/ 347504 w 542587"/>
                <a:gd name="connsiteY55" fmla="*/ 99326 h 563710"/>
                <a:gd name="connsiteX56" fmla="*/ 346210 w 542587"/>
                <a:gd name="connsiteY56" fmla="*/ 105778 h 563710"/>
                <a:gd name="connsiteX57" fmla="*/ 342326 w 542587"/>
                <a:gd name="connsiteY57" fmla="*/ 107068 h 563710"/>
                <a:gd name="connsiteX58" fmla="*/ 338443 w 542587"/>
                <a:gd name="connsiteY58" fmla="*/ 104487 h 563710"/>
                <a:gd name="connsiteX59" fmla="*/ 337149 w 542587"/>
                <a:gd name="connsiteY59" fmla="*/ 100616 h 563710"/>
                <a:gd name="connsiteX60" fmla="*/ 338443 w 542587"/>
                <a:gd name="connsiteY60" fmla="*/ 96745 h 563710"/>
                <a:gd name="connsiteX61" fmla="*/ 339738 w 542587"/>
                <a:gd name="connsiteY61" fmla="*/ 94164 h 563710"/>
                <a:gd name="connsiteX62" fmla="*/ 342326 w 542587"/>
                <a:gd name="connsiteY62" fmla="*/ 92874 h 563710"/>
                <a:gd name="connsiteX63" fmla="*/ 347504 w 542587"/>
                <a:gd name="connsiteY63" fmla="*/ 90293 h 563710"/>
                <a:gd name="connsiteX64" fmla="*/ 211881 w 542587"/>
                <a:gd name="connsiteY64" fmla="*/ 74761 h 563710"/>
                <a:gd name="connsiteX65" fmla="*/ 214458 w 542587"/>
                <a:gd name="connsiteY65" fmla="*/ 76055 h 563710"/>
                <a:gd name="connsiteX66" fmla="*/ 217035 w 542587"/>
                <a:gd name="connsiteY66" fmla="*/ 78644 h 563710"/>
                <a:gd name="connsiteX67" fmla="*/ 217035 w 542587"/>
                <a:gd name="connsiteY67" fmla="*/ 83821 h 563710"/>
                <a:gd name="connsiteX68" fmla="*/ 217035 w 542587"/>
                <a:gd name="connsiteY68" fmla="*/ 90293 h 563710"/>
                <a:gd name="connsiteX69" fmla="*/ 217035 w 542587"/>
                <a:gd name="connsiteY69" fmla="*/ 96765 h 563710"/>
                <a:gd name="connsiteX70" fmla="*/ 217035 w 542587"/>
                <a:gd name="connsiteY70" fmla="*/ 101942 h 563710"/>
                <a:gd name="connsiteX71" fmla="*/ 214458 w 542587"/>
                <a:gd name="connsiteY71" fmla="*/ 104531 h 563710"/>
                <a:gd name="connsiteX72" fmla="*/ 211881 w 542587"/>
                <a:gd name="connsiteY72" fmla="*/ 105825 h 563710"/>
                <a:gd name="connsiteX73" fmla="*/ 206727 w 542587"/>
                <a:gd name="connsiteY73" fmla="*/ 101942 h 563710"/>
                <a:gd name="connsiteX74" fmla="*/ 205438 w 542587"/>
                <a:gd name="connsiteY74" fmla="*/ 90293 h 563710"/>
                <a:gd name="connsiteX75" fmla="*/ 206727 w 542587"/>
                <a:gd name="connsiteY75" fmla="*/ 85116 h 563710"/>
                <a:gd name="connsiteX76" fmla="*/ 206727 w 542587"/>
                <a:gd name="connsiteY76" fmla="*/ 79938 h 563710"/>
                <a:gd name="connsiteX77" fmla="*/ 208015 w 542587"/>
                <a:gd name="connsiteY77" fmla="*/ 76055 h 563710"/>
                <a:gd name="connsiteX78" fmla="*/ 211881 w 542587"/>
                <a:gd name="connsiteY78" fmla="*/ 74761 h 563710"/>
                <a:gd name="connsiteX79" fmla="*/ 165284 w 542587"/>
                <a:gd name="connsiteY79" fmla="*/ 73518 h 563710"/>
                <a:gd name="connsiteX80" fmla="*/ 169149 w 542587"/>
                <a:gd name="connsiteY80" fmla="*/ 76107 h 563710"/>
                <a:gd name="connsiteX81" fmla="*/ 170438 w 542587"/>
                <a:gd name="connsiteY81" fmla="*/ 83873 h 563710"/>
                <a:gd name="connsiteX82" fmla="*/ 158841 w 542587"/>
                <a:gd name="connsiteY82" fmla="*/ 83873 h 563710"/>
                <a:gd name="connsiteX83" fmla="*/ 160130 w 542587"/>
                <a:gd name="connsiteY83" fmla="*/ 76107 h 563710"/>
                <a:gd name="connsiteX84" fmla="*/ 165284 w 542587"/>
                <a:gd name="connsiteY84" fmla="*/ 73518 h 563710"/>
                <a:gd name="connsiteX85" fmla="*/ 403065 w 542587"/>
                <a:gd name="connsiteY85" fmla="*/ 64498 h 563710"/>
                <a:gd name="connsiteX86" fmla="*/ 417275 w 542587"/>
                <a:gd name="connsiteY86" fmla="*/ 116096 h 563710"/>
                <a:gd name="connsiteX87" fmla="*/ 415983 w 542587"/>
                <a:gd name="connsiteY87" fmla="*/ 121256 h 563710"/>
                <a:gd name="connsiteX88" fmla="*/ 410816 w 542587"/>
                <a:gd name="connsiteY88" fmla="*/ 122546 h 563710"/>
                <a:gd name="connsiteX89" fmla="*/ 409524 w 542587"/>
                <a:gd name="connsiteY89" fmla="*/ 122546 h 563710"/>
                <a:gd name="connsiteX90" fmla="*/ 408232 w 542587"/>
                <a:gd name="connsiteY90" fmla="*/ 121256 h 563710"/>
                <a:gd name="connsiteX91" fmla="*/ 408232 w 542587"/>
                <a:gd name="connsiteY91" fmla="*/ 132865 h 563710"/>
                <a:gd name="connsiteX92" fmla="*/ 409524 w 542587"/>
                <a:gd name="connsiteY92" fmla="*/ 132865 h 563710"/>
                <a:gd name="connsiteX93" fmla="*/ 410816 w 542587"/>
                <a:gd name="connsiteY93" fmla="*/ 132865 h 563710"/>
                <a:gd name="connsiteX94" fmla="*/ 414692 w 542587"/>
                <a:gd name="connsiteY94" fmla="*/ 132865 h 563710"/>
                <a:gd name="connsiteX95" fmla="*/ 421151 w 542587"/>
                <a:gd name="connsiteY95" fmla="*/ 131575 h 563710"/>
                <a:gd name="connsiteX96" fmla="*/ 426318 w 542587"/>
                <a:gd name="connsiteY96" fmla="*/ 128995 h 563710"/>
                <a:gd name="connsiteX97" fmla="*/ 430194 w 542587"/>
                <a:gd name="connsiteY97" fmla="*/ 125126 h 563710"/>
                <a:gd name="connsiteX98" fmla="*/ 432778 w 542587"/>
                <a:gd name="connsiteY98" fmla="*/ 116096 h 563710"/>
                <a:gd name="connsiteX99" fmla="*/ 446988 w 542587"/>
                <a:gd name="connsiteY99" fmla="*/ 64498 h 563710"/>
                <a:gd name="connsiteX100" fmla="*/ 431486 w 542587"/>
                <a:gd name="connsiteY100" fmla="*/ 64498 h 563710"/>
                <a:gd name="connsiteX101" fmla="*/ 426318 w 542587"/>
                <a:gd name="connsiteY101" fmla="*/ 100616 h 563710"/>
                <a:gd name="connsiteX102" fmla="*/ 425026 w 542587"/>
                <a:gd name="connsiteY102" fmla="*/ 100616 h 563710"/>
                <a:gd name="connsiteX103" fmla="*/ 419859 w 542587"/>
                <a:gd name="connsiteY103" fmla="*/ 64498 h 563710"/>
                <a:gd name="connsiteX104" fmla="*/ 275169 w 542587"/>
                <a:gd name="connsiteY104" fmla="*/ 64498 h 563710"/>
                <a:gd name="connsiteX105" fmla="*/ 275169 w 542587"/>
                <a:gd name="connsiteY105" fmla="*/ 103196 h 563710"/>
                <a:gd name="connsiteX106" fmla="*/ 279045 w 542587"/>
                <a:gd name="connsiteY106" fmla="*/ 113516 h 563710"/>
                <a:gd name="connsiteX107" fmla="*/ 288088 w 542587"/>
                <a:gd name="connsiteY107" fmla="*/ 117386 h 563710"/>
                <a:gd name="connsiteX108" fmla="*/ 295839 w 542587"/>
                <a:gd name="connsiteY108" fmla="*/ 114806 h 563710"/>
                <a:gd name="connsiteX109" fmla="*/ 301007 w 542587"/>
                <a:gd name="connsiteY109" fmla="*/ 109646 h 563710"/>
                <a:gd name="connsiteX110" fmla="*/ 301007 w 542587"/>
                <a:gd name="connsiteY110" fmla="*/ 116096 h 563710"/>
                <a:gd name="connsiteX111" fmla="*/ 315217 w 542587"/>
                <a:gd name="connsiteY111" fmla="*/ 116096 h 563710"/>
                <a:gd name="connsiteX112" fmla="*/ 315217 w 542587"/>
                <a:gd name="connsiteY112" fmla="*/ 64498 h 563710"/>
                <a:gd name="connsiteX113" fmla="*/ 301007 w 542587"/>
                <a:gd name="connsiteY113" fmla="*/ 64498 h 563710"/>
                <a:gd name="connsiteX114" fmla="*/ 301007 w 542587"/>
                <a:gd name="connsiteY114" fmla="*/ 98037 h 563710"/>
                <a:gd name="connsiteX115" fmla="*/ 298423 w 542587"/>
                <a:gd name="connsiteY115" fmla="*/ 104486 h 563710"/>
                <a:gd name="connsiteX116" fmla="*/ 294547 w 542587"/>
                <a:gd name="connsiteY116" fmla="*/ 105776 h 563710"/>
                <a:gd name="connsiteX117" fmla="*/ 291963 w 542587"/>
                <a:gd name="connsiteY117" fmla="*/ 104486 h 563710"/>
                <a:gd name="connsiteX118" fmla="*/ 290672 w 542587"/>
                <a:gd name="connsiteY118" fmla="*/ 99326 h 563710"/>
                <a:gd name="connsiteX119" fmla="*/ 290672 w 542587"/>
                <a:gd name="connsiteY119" fmla="*/ 64498 h 563710"/>
                <a:gd name="connsiteX120" fmla="*/ 399189 w 542587"/>
                <a:gd name="connsiteY120" fmla="*/ 63208 h 563710"/>
                <a:gd name="connsiteX121" fmla="*/ 391438 w 542587"/>
                <a:gd name="connsiteY121" fmla="*/ 65788 h 563710"/>
                <a:gd name="connsiteX122" fmla="*/ 386270 w 542587"/>
                <a:gd name="connsiteY122" fmla="*/ 72237 h 563710"/>
                <a:gd name="connsiteX123" fmla="*/ 386270 w 542587"/>
                <a:gd name="connsiteY123" fmla="*/ 64498 h 563710"/>
                <a:gd name="connsiteX124" fmla="*/ 372060 w 542587"/>
                <a:gd name="connsiteY124" fmla="*/ 64498 h 563710"/>
                <a:gd name="connsiteX125" fmla="*/ 372060 w 542587"/>
                <a:gd name="connsiteY125" fmla="*/ 116096 h 563710"/>
                <a:gd name="connsiteX126" fmla="*/ 387562 w 542587"/>
                <a:gd name="connsiteY126" fmla="*/ 116096 h 563710"/>
                <a:gd name="connsiteX127" fmla="*/ 387562 w 542587"/>
                <a:gd name="connsiteY127" fmla="*/ 86427 h 563710"/>
                <a:gd name="connsiteX128" fmla="*/ 390146 w 542587"/>
                <a:gd name="connsiteY128" fmla="*/ 79977 h 563710"/>
                <a:gd name="connsiteX129" fmla="*/ 396605 w 542587"/>
                <a:gd name="connsiteY129" fmla="*/ 77397 h 563710"/>
                <a:gd name="connsiteX130" fmla="*/ 399189 w 542587"/>
                <a:gd name="connsiteY130" fmla="*/ 77397 h 563710"/>
                <a:gd name="connsiteX131" fmla="*/ 401773 w 542587"/>
                <a:gd name="connsiteY131" fmla="*/ 78687 h 563710"/>
                <a:gd name="connsiteX132" fmla="*/ 401773 w 542587"/>
                <a:gd name="connsiteY132" fmla="*/ 63208 h 563710"/>
                <a:gd name="connsiteX133" fmla="*/ 400481 w 542587"/>
                <a:gd name="connsiteY133" fmla="*/ 63208 h 563710"/>
                <a:gd name="connsiteX134" fmla="*/ 343638 w 542587"/>
                <a:gd name="connsiteY134" fmla="*/ 63208 h 563710"/>
                <a:gd name="connsiteX135" fmla="*/ 335887 w 542587"/>
                <a:gd name="connsiteY135" fmla="*/ 64498 h 563710"/>
                <a:gd name="connsiteX136" fmla="*/ 329428 w 542587"/>
                <a:gd name="connsiteY136" fmla="*/ 67078 h 563710"/>
                <a:gd name="connsiteX137" fmla="*/ 325552 w 542587"/>
                <a:gd name="connsiteY137" fmla="*/ 72237 h 563710"/>
                <a:gd name="connsiteX138" fmla="*/ 324260 w 542587"/>
                <a:gd name="connsiteY138" fmla="*/ 79977 h 563710"/>
                <a:gd name="connsiteX139" fmla="*/ 337179 w 542587"/>
                <a:gd name="connsiteY139" fmla="*/ 79977 h 563710"/>
                <a:gd name="connsiteX140" fmla="*/ 338471 w 542587"/>
                <a:gd name="connsiteY140" fmla="*/ 74817 h 563710"/>
                <a:gd name="connsiteX141" fmla="*/ 343638 w 542587"/>
                <a:gd name="connsiteY141" fmla="*/ 73527 h 563710"/>
                <a:gd name="connsiteX142" fmla="*/ 347514 w 542587"/>
                <a:gd name="connsiteY142" fmla="*/ 74817 h 563710"/>
                <a:gd name="connsiteX143" fmla="*/ 347514 w 542587"/>
                <a:gd name="connsiteY143" fmla="*/ 78687 h 563710"/>
                <a:gd name="connsiteX144" fmla="*/ 347514 w 542587"/>
                <a:gd name="connsiteY144" fmla="*/ 81267 h 563710"/>
                <a:gd name="connsiteX145" fmla="*/ 347514 w 542587"/>
                <a:gd name="connsiteY145" fmla="*/ 82557 h 563710"/>
                <a:gd name="connsiteX146" fmla="*/ 344930 w 542587"/>
                <a:gd name="connsiteY146" fmla="*/ 83847 h 563710"/>
                <a:gd name="connsiteX147" fmla="*/ 342347 w 542587"/>
                <a:gd name="connsiteY147" fmla="*/ 85137 h 563710"/>
                <a:gd name="connsiteX148" fmla="*/ 335887 w 542587"/>
                <a:gd name="connsiteY148" fmla="*/ 86427 h 563710"/>
                <a:gd name="connsiteX149" fmla="*/ 329428 w 542587"/>
                <a:gd name="connsiteY149" fmla="*/ 89007 h 563710"/>
                <a:gd name="connsiteX150" fmla="*/ 324260 w 542587"/>
                <a:gd name="connsiteY150" fmla="*/ 94167 h 563710"/>
                <a:gd name="connsiteX151" fmla="*/ 322968 w 542587"/>
                <a:gd name="connsiteY151" fmla="*/ 101906 h 563710"/>
                <a:gd name="connsiteX152" fmla="*/ 325552 w 542587"/>
                <a:gd name="connsiteY152" fmla="*/ 113516 h 563710"/>
                <a:gd name="connsiteX153" fmla="*/ 335887 w 542587"/>
                <a:gd name="connsiteY153" fmla="*/ 117386 h 563710"/>
                <a:gd name="connsiteX154" fmla="*/ 343638 w 542587"/>
                <a:gd name="connsiteY154" fmla="*/ 116096 h 563710"/>
                <a:gd name="connsiteX155" fmla="*/ 348806 w 542587"/>
                <a:gd name="connsiteY155" fmla="*/ 109646 h 563710"/>
                <a:gd name="connsiteX156" fmla="*/ 348806 w 542587"/>
                <a:gd name="connsiteY156" fmla="*/ 113516 h 563710"/>
                <a:gd name="connsiteX157" fmla="*/ 348806 w 542587"/>
                <a:gd name="connsiteY157" fmla="*/ 116096 h 563710"/>
                <a:gd name="connsiteX158" fmla="*/ 364308 w 542587"/>
                <a:gd name="connsiteY158" fmla="*/ 116096 h 563710"/>
                <a:gd name="connsiteX159" fmla="*/ 363017 w 542587"/>
                <a:gd name="connsiteY159" fmla="*/ 110936 h 563710"/>
                <a:gd name="connsiteX160" fmla="*/ 361725 w 542587"/>
                <a:gd name="connsiteY160" fmla="*/ 104486 h 563710"/>
                <a:gd name="connsiteX161" fmla="*/ 361725 w 542587"/>
                <a:gd name="connsiteY161" fmla="*/ 78687 h 563710"/>
                <a:gd name="connsiteX162" fmla="*/ 357849 w 542587"/>
                <a:gd name="connsiteY162" fmla="*/ 67078 h 563710"/>
                <a:gd name="connsiteX163" fmla="*/ 343638 w 542587"/>
                <a:gd name="connsiteY163" fmla="*/ 63208 h 563710"/>
                <a:gd name="connsiteX164" fmla="*/ 267418 w 542587"/>
                <a:gd name="connsiteY164" fmla="*/ 63208 h 563710"/>
                <a:gd name="connsiteX165" fmla="*/ 259667 w 542587"/>
                <a:gd name="connsiteY165" fmla="*/ 65788 h 563710"/>
                <a:gd name="connsiteX166" fmla="*/ 254499 w 542587"/>
                <a:gd name="connsiteY166" fmla="*/ 72237 h 563710"/>
                <a:gd name="connsiteX167" fmla="*/ 254499 w 542587"/>
                <a:gd name="connsiteY167" fmla="*/ 64498 h 563710"/>
                <a:gd name="connsiteX168" fmla="*/ 240289 w 542587"/>
                <a:gd name="connsiteY168" fmla="*/ 64498 h 563710"/>
                <a:gd name="connsiteX169" fmla="*/ 240289 w 542587"/>
                <a:gd name="connsiteY169" fmla="*/ 116096 h 563710"/>
                <a:gd name="connsiteX170" fmla="*/ 255791 w 542587"/>
                <a:gd name="connsiteY170" fmla="*/ 116096 h 563710"/>
                <a:gd name="connsiteX171" fmla="*/ 255791 w 542587"/>
                <a:gd name="connsiteY171" fmla="*/ 86427 h 563710"/>
                <a:gd name="connsiteX172" fmla="*/ 258375 w 542587"/>
                <a:gd name="connsiteY172" fmla="*/ 79977 h 563710"/>
                <a:gd name="connsiteX173" fmla="*/ 266126 w 542587"/>
                <a:gd name="connsiteY173" fmla="*/ 77397 h 563710"/>
                <a:gd name="connsiteX174" fmla="*/ 267418 w 542587"/>
                <a:gd name="connsiteY174" fmla="*/ 77397 h 563710"/>
                <a:gd name="connsiteX175" fmla="*/ 270002 w 542587"/>
                <a:gd name="connsiteY175" fmla="*/ 78687 h 563710"/>
                <a:gd name="connsiteX176" fmla="*/ 270002 w 542587"/>
                <a:gd name="connsiteY176" fmla="*/ 63208 h 563710"/>
                <a:gd name="connsiteX177" fmla="*/ 268710 w 542587"/>
                <a:gd name="connsiteY177" fmla="*/ 63208 h 563710"/>
                <a:gd name="connsiteX178" fmla="*/ 164068 w 542587"/>
                <a:gd name="connsiteY178" fmla="*/ 63208 h 563710"/>
                <a:gd name="connsiteX179" fmla="*/ 153733 w 542587"/>
                <a:gd name="connsiteY179" fmla="*/ 65788 h 563710"/>
                <a:gd name="connsiteX180" fmla="*/ 147274 w 542587"/>
                <a:gd name="connsiteY180" fmla="*/ 70947 h 563710"/>
                <a:gd name="connsiteX181" fmla="*/ 144690 w 542587"/>
                <a:gd name="connsiteY181" fmla="*/ 78687 h 563710"/>
                <a:gd name="connsiteX182" fmla="*/ 143398 w 542587"/>
                <a:gd name="connsiteY182" fmla="*/ 89007 h 563710"/>
                <a:gd name="connsiteX183" fmla="*/ 144690 w 542587"/>
                <a:gd name="connsiteY183" fmla="*/ 99326 h 563710"/>
                <a:gd name="connsiteX184" fmla="*/ 147274 w 542587"/>
                <a:gd name="connsiteY184" fmla="*/ 108356 h 563710"/>
                <a:gd name="connsiteX185" fmla="*/ 152441 w 542587"/>
                <a:gd name="connsiteY185" fmla="*/ 114806 h 563710"/>
                <a:gd name="connsiteX186" fmla="*/ 164068 w 542587"/>
                <a:gd name="connsiteY186" fmla="*/ 117386 h 563710"/>
                <a:gd name="connsiteX187" fmla="*/ 179570 w 542587"/>
                <a:gd name="connsiteY187" fmla="*/ 112226 h 563710"/>
                <a:gd name="connsiteX188" fmla="*/ 184738 w 542587"/>
                <a:gd name="connsiteY188" fmla="*/ 98037 h 563710"/>
                <a:gd name="connsiteX189" fmla="*/ 170527 w 542587"/>
                <a:gd name="connsiteY189" fmla="*/ 98037 h 563710"/>
                <a:gd name="connsiteX190" fmla="*/ 169235 w 542587"/>
                <a:gd name="connsiteY190" fmla="*/ 105776 h 563710"/>
                <a:gd name="connsiteX191" fmla="*/ 164068 w 542587"/>
                <a:gd name="connsiteY191" fmla="*/ 108356 h 563710"/>
                <a:gd name="connsiteX192" fmla="*/ 160192 w 542587"/>
                <a:gd name="connsiteY192" fmla="*/ 104486 h 563710"/>
                <a:gd name="connsiteX193" fmla="*/ 158900 w 542587"/>
                <a:gd name="connsiteY193" fmla="*/ 96747 h 563710"/>
                <a:gd name="connsiteX194" fmla="*/ 158900 w 542587"/>
                <a:gd name="connsiteY194" fmla="*/ 92877 h 563710"/>
                <a:gd name="connsiteX195" fmla="*/ 184738 w 542587"/>
                <a:gd name="connsiteY195" fmla="*/ 92877 h 563710"/>
                <a:gd name="connsiteX196" fmla="*/ 184738 w 542587"/>
                <a:gd name="connsiteY196" fmla="*/ 81267 h 563710"/>
                <a:gd name="connsiteX197" fmla="*/ 182154 w 542587"/>
                <a:gd name="connsiteY197" fmla="*/ 72237 h 563710"/>
                <a:gd name="connsiteX198" fmla="*/ 175695 w 542587"/>
                <a:gd name="connsiteY198" fmla="*/ 65788 h 563710"/>
                <a:gd name="connsiteX199" fmla="*/ 164068 w 542587"/>
                <a:gd name="connsiteY199" fmla="*/ 63208 h 563710"/>
                <a:gd name="connsiteX200" fmla="*/ 191197 w 542587"/>
                <a:gd name="connsiteY200" fmla="*/ 49018 h 563710"/>
                <a:gd name="connsiteX201" fmla="*/ 191197 w 542587"/>
                <a:gd name="connsiteY201" fmla="*/ 116096 h 563710"/>
                <a:gd name="connsiteX202" fmla="*/ 205408 w 542587"/>
                <a:gd name="connsiteY202" fmla="*/ 116096 h 563710"/>
                <a:gd name="connsiteX203" fmla="*/ 205408 w 542587"/>
                <a:gd name="connsiteY203" fmla="*/ 109646 h 563710"/>
                <a:gd name="connsiteX204" fmla="*/ 206700 w 542587"/>
                <a:gd name="connsiteY204" fmla="*/ 112226 h 563710"/>
                <a:gd name="connsiteX205" fmla="*/ 209284 w 542587"/>
                <a:gd name="connsiteY205" fmla="*/ 114806 h 563710"/>
                <a:gd name="connsiteX206" fmla="*/ 211867 w 542587"/>
                <a:gd name="connsiteY206" fmla="*/ 116096 h 563710"/>
                <a:gd name="connsiteX207" fmla="*/ 217035 w 542587"/>
                <a:gd name="connsiteY207" fmla="*/ 117386 h 563710"/>
                <a:gd name="connsiteX208" fmla="*/ 223494 w 542587"/>
                <a:gd name="connsiteY208" fmla="*/ 116096 h 563710"/>
                <a:gd name="connsiteX209" fmla="*/ 228662 w 542587"/>
                <a:gd name="connsiteY209" fmla="*/ 110936 h 563710"/>
                <a:gd name="connsiteX210" fmla="*/ 231245 w 542587"/>
                <a:gd name="connsiteY210" fmla="*/ 103196 h 563710"/>
                <a:gd name="connsiteX211" fmla="*/ 232537 w 542587"/>
                <a:gd name="connsiteY211" fmla="*/ 90297 h 563710"/>
                <a:gd name="connsiteX212" fmla="*/ 232537 w 542587"/>
                <a:gd name="connsiteY212" fmla="*/ 79977 h 563710"/>
                <a:gd name="connsiteX213" fmla="*/ 229954 w 542587"/>
                <a:gd name="connsiteY213" fmla="*/ 70947 h 563710"/>
                <a:gd name="connsiteX214" fmla="*/ 226078 w 542587"/>
                <a:gd name="connsiteY214" fmla="*/ 65788 h 563710"/>
                <a:gd name="connsiteX215" fmla="*/ 218327 w 542587"/>
                <a:gd name="connsiteY215" fmla="*/ 63208 h 563710"/>
                <a:gd name="connsiteX216" fmla="*/ 214451 w 542587"/>
                <a:gd name="connsiteY216" fmla="*/ 64498 h 563710"/>
                <a:gd name="connsiteX217" fmla="*/ 211867 w 542587"/>
                <a:gd name="connsiteY217" fmla="*/ 64498 h 563710"/>
                <a:gd name="connsiteX218" fmla="*/ 209284 w 542587"/>
                <a:gd name="connsiteY218" fmla="*/ 67078 h 563710"/>
                <a:gd name="connsiteX219" fmla="*/ 206700 w 542587"/>
                <a:gd name="connsiteY219" fmla="*/ 70947 h 563710"/>
                <a:gd name="connsiteX220" fmla="*/ 206700 w 542587"/>
                <a:gd name="connsiteY220" fmla="*/ 49018 h 563710"/>
                <a:gd name="connsiteX221" fmla="*/ 100766 w 542587"/>
                <a:gd name="connsiteY221" fmla="*/ 49018 h 563710"/>
                <a:gd name="connsiteX222" fmla="*/ 100766 w 542587"/>
                <a:gd name="connsiteY222" fmla="*/ 116096 h 563710"/>
                <a:gd name="connsiteX223" fmla="*/ 116269 w 542587"/>
                <a:gd name="connsiteY223" fmla="*/ 116096 h 563710"/>
                <a:gd name="connsiteX224" fmla="*/ 116269 w 542587"/>
                <a:gd name="connsiteY224" fmla="*/ 87717 h 563710"/>
                <a:gd name="connsiteX225" fmla="*/ 138230 w 542587"/>
                <a:gd name="connsiteY225" fmla="*/ 87717 h 563710"/>
                <a:gd name="connsiteX226" fmla="*/ 138230 w 542587"/>
                <a:gd name="connsiteY226" fmla="*/ 74817 h 563710"/>
                <a:gd name="connsiteX227" fmla="*/ 116269 w 542587"/>
                <a:gd name="connsiteY227" fmla="*/ 74817 h 563710"/>
                <a:gd name="connsiteX228" fmla="*/ 116269 w 542587"/>
                <a:gd name="connsiteY228" fmla="*/ 61918 h 563710"/>
                <a:gd name="connsiteX229" fmla="*/ 139522 w 542587"/>
                <a:gd name="connsiteY229" fmla="*/ 61918 h 563710"/>
                <a:gd name="connsiteX230" fmla="*/ 139522 w 542587"/>
                <a:gd name="connsiteY230" fmla="*/ 49018 h 563710"/>
                <a:gd name="connsiteX231" fmla="*/ 82680 w 542587"/>
                <a:gd name="connsiteY231" fmla="*/ 0 h 563710"/>
                <a:gd name="connsiteX232" fmla="*/ 99474 w 542587"/>
                <a:gd name="connsiteY232" fmla="*/ 16769 h 563710"/>
                <a:gd name="connsiteX233" fmla="*/ 98182 w 542587"/>
                <a:gd name="connsiteY233" fmla="*/ 21929 h 563710"/>
                <a:gd name="connsiteX234" fmla="*/ 161484 w 542587"/>
                <a:gd name="connsiteY234" fmla="*/ 21929 h 563710"/>
                <a:gd name="connsiteX235" fmla="*/ 160192 w 542587"/>
                <a:gd name="connsiteY235" fmla="*/ 16769 h 563710"/>
                <a:gd name="connsiteX236" fmla="*/ 176987 w 542587"/>
                <a:gd name="connsiteY236" fmla="*/ 0 h 563710"/>
                <a:gd name="connsiteX237" fmla="*/ 193781 w 542587"/>
                <a:gd name="connsiteY237" fmla="*/ 16769 h 563710"/>
                <a:gd name="connsiteX238" fmla="*/ 192489 w 542587"/>
                <a:gd name="connsiteY238" fmla="*/ 21929 h 563710"/>
                <a:gd name="connsiteX239" fmla="*/ 255791 w 542587"/>
                <a:gd name="connsiteY239" fmla="*/ 21929 h 563710"/>
                <a:gd name="connsiteX240" fmla="*/ 255791 w 542587"/>
                <a:gd name="connsiteY240" fmla="*/ 16769 h 563710"/>
                <a:gd name="connsiteX241" fmla="*/ 271294 w 542587"/>
                <a:gd name="connsiteY241" fmla="*/ 0 h 563710"/>
                <a:gd name="connsiteX242" fmla="*/ 288088 w 542587"/>
                <a:gd name="connsiteY242" fmla="*/ 16769 h 563710"/>
                <a:gd name="connsiteX243" fmla="*/ 286796 w 542587"/>
                <a:gd name="connsiteY243" fmla="*/ 21929 h 563710"/>
                <a:gd name="connsiteX244" fmla="*/ 350098 w 542587"/>
                <a:gd name="connsiteY244" fmla="*/ 21929 h 563710"/>
                <a:gd name="connsiteX245" fmla="*/ 350098 w 542587"/>
                <a:gd name="connsiteY245" fmla="*/ 16769 h 563710"/>
                <a:gd name="connsiteX246" fmla="*/ 365600 w 542587"/>
                <a:gd name="connsiteY246" fmla="*/ 0 h 563710"/>
                <a:gd name="connsiteX247" fmla="*/ 382395 w 542587"/>
                <a:gd name="connsiteY247" fmla="*/ 16769 h 563710"/>
                <a:gd name="connsiteX248" fmla="*/ 382395 w 542587"/>
                <a:gd name="connsiteY248" fmla="*/ 21929 h 563710"/>
                <a:gd name="connsiteX249" fmla="*/ 445696 w 542587"/>
                <a:gd name="connsiteY249" fmla="*/ 21929 h 563710"/>
                <a:gd name="connsiteX250" fmla="*/ 444405 w 542587"/>
                <a:gd name="connsiteY250" fmla="*/ 16769 h 563710"/>
                <a:gd name="connsiteX251" fmla="*/ 461199 w 542587"/>
                <a:gd name="connsiteY251" fmla="*/ 0 h 563710"/>
                <a:gd name="connsiteX252" fmla="*/ 476701 w 542587"/>
                <a:gd name="connsiteY252" fmla="*/ 16769 h 563710"/>
                <a:gd name="connsiteX253" fmla="*/ 476701 w 542587"/>
                <a:gd name="connsiteY253" fmla="*/ 21929 h 563710"/>
                <a:gd name="connsiteX254" fmla="*/ 496080 w 542587"/>
                <a:gd name="connsiteY254" fmla="*/ 21929 h 563710"/>
                <a:gd name="connsiteX255" fmla="*/ 542587 w 542587"/>
                <a:gd name="connsiteY255" fmla="*/ 68368 h 563710"/>
                <a:gd name="connsiteX256" fmla="*/ 542587 w 542587"/>
                <a:gd name="connsiteY256" fmla="*/ 463094 h 563710"/>
                <a:gd name="connsiteX257" fmla="*/ 441821 w 542587"/>
                <a:gd name="connsiteY257" fmla="*/ 563710 h 563710"/>
                <a:gd name="connsiteX258" fmla="*/ 47799 w 542587"/>
                <a:gd name="connsiteY258" fmla="*/ 563710 h 563710"/>
                <a:gd name="connsiteX259" fmla="*/ 0 w 542587"/>
                <a:gd name="connsiteY259" fmla="*/ 515982 h 563710"/>
                <a:gd name="connsiteX260" fmla="*/ 0 w 542587"/>
                <a:gd name="connsiteY260" fmla="*/ 68368 h 563710"/>
                <a:gd name="connsiteX261" fmla="*/ 47799 w 542587"/>
                <a:gd name="connsiteY261" fmla="*/ 21929 h 563710"/>
                <a:gd name="connsiteX262" fmla="*/ 67177 w 542587"/>
                <a:gd name="connsiteY262" fmla="*/ 21929 h 563710"/>
                <a:gd name="connsiteX263" fmla="*/ 65886 w 542587"/>
                <a:gd name="connsiteY263" fmla="*/ 16769 h 563710"/>
                <a:gd name="connsiteX264" fmla="*/ 82680 w 542587"/>
                <a:gd name="connsiteY264" fmla="*/ 0 h 5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542587" h="563710">
                  <a:moveTo>
                    <a:pt x="363007" y="197361"/>
                  </a:moveTo>
                  <a:cubicBezTo>
                    <a:pt x="378514" y="197361"/>
                    <a:pt x="390143" y="199940"/>
                    <a:pt x="400481" y="203809"/>
                  </a:cubicBezTo>
                  <a:cubicBezTo>
                    <a:pt x="409526" y="206389"/>
                    <a:pt x="417280" y="211548"/>
                    <a:pt x="423741" y="217996"/>
                  </a:cubicBezTo>
                  <a:cubicBezTo>
                    <a:pt x="428909" y="223155"/>
                    <a:pt x="432786" y="230893"/>
                    <a:pt x="435370" y="238631"/>
                  </a:cubicBezTo>
                  <a:cubicBezTo>
                    <a:pt x="437955" y="247659"/>
                    <a:pt x="439247" y="256686"/>
                    <a:pt x="439247" y="265714"/>
                  </a:cubicBezTo>
                  <a:cubicBezTo>
                    <a:pt x="439247" y="274742"/>
                    <a:pt x="437955" y="282480"/>
                    <a:pt x="436663" y="290218"/>
                  </a:cubicBezTo>
                  <a:cubicBezTo>
                    <a:pt x="435370" y="296667"/>
                    <a:pt x="434078" y="303115"/>
                    <a:pt x="431494" y="308274"/>
                  </a:cubicBezTo>
                  <a:cubicBezTo>
                    <a:pt x="427617" y="314722"/>
                    <a:pt x="423741" y="319881"/>
                    <a:pt x="418572" y="326329"/>
                  </a:cubicBezTo>
                  <a:cubicBezTo>
                    <a:pt x="414695" y="331488"/>
                    <a:pt x="408234" y="337936"/>
                    <a:pt x="400481" y="345674"/>
                  </a:cubicBezTo>
                  <a:cubicBezTo>
                    <a:pt x="388851" y="357282"/>
                    <a:pt x="378514" y="366309"/>
                    <a:pt x="369468" y="374048"/>
                  </a:cubicBezTo>
                  <a:cubicBezTo>
                    <a:pt x="361715" y="381786"/>
                    <a:pt x="355254" y="389524"/>
                    <a:pt x="352670" y="397262"/>
                  </a:cubicBezTo>
                  <a:lnTo>
                    <a:pt x="439247" y="397262"/>
                  </a:lnTo>
                  <a:lnTo>
                    <a:pt x="439247" y="441111"/>
                  </a:lnTo>
                  <a:lnTo>
                    <a:pt x="282891" y="441111"/>
                  </a:lnTo>
                  <a:cubicBezTo>
                    <a:pt x="282891" y="426924"/>
                    <a:pt x="285475" y="414028"/>
                    <a:pt x="289352" y="402421"/>
                  </a:cubicBezTo>
                  <a:cubicBezTo>
                    <a:pt x="293229" y="390813"/>
                    <a:pt x="297105" y="380496"/>
                    <a:pt x="303566" y="371468"/>
                  </a:cubicBezTo>
                  <a:cubicBezTo>
                    <a:pt x="308735" y="362440"/>
                    <a:pt x="315196" y="354702"/>
                    <a:pt x="321657" y="348254"/>
                  </a:cubicBezTo>
                  <a:cubicBezTo>
                    <a:pt x="326826" y="341805"/>
                    <a:pt x="333287" y="336647"/>
                    <a:pt x="338456" y="331488"/>
                  </a:cubicBezTo>
                  <a:cubicBezTo>
                    <a:pt x="348793" y="322460"/>
                    <a:pt x="356546" y="314722"/>
                    <a:pt x="363007" y="308274"/>
                  </a:cubicBezTo>
                  <a:cubicBezTo>
                    <a:pt x="368176" y="301825"/>
                    <a:pt x="372053" y="296667"/>
                    <a:pt x="375929" y="291508"/>
                  </a:cubicBezTo>
                  <a:cubicBezTo>
                    <a:pt x="378514" y="287639"/>
                    <a:pt x="379806" y="282480"/>
                    <a:pt x="379806" y="278611"/>
                  </a:cubicBezTo>
                  <a:cubicBezTo>
                    <a:pt x="381098" y="274742"/>
                    <a:pt x="381098" y="270873"/>
                    <a:pt x="381098" y="265714"/>
                  </a:cubicBezTo>
                  <a:cubicBezTo>
                    <a:pt x="381098" y="256686"/>
                    <a:pt x="379806" y="248948"/>
                    <a:pt x="377221" y="242500"/>
                  </a:cubicBezTo>
                  <a:cubicBezTo>
                    <a:pt x="374637" y="237341"/>
                    <a:pt x="369468" y="234762"/>
                    <a:pt x="360423" y="234762"/>
                  </a:cubicBezTo>
                  <a:cubicBezTo>
                    <a:pt x="355254" y="234762"/>
                    <a:pt x="351378" y="236051"/>
                    <a:pt x="347501" y="238631"/>
                  </a:cubicBezTo>
                  <a:cubicBezTo>
                    <a:pt x="344917" y="241210"/>
                    <a:pt x="342332" y="245079"/>
                    <a:pt x="341040" y="250238"/>
                  </a:cubicBezTo>
                  <a:cubicBezTo>
                    <a:pt x="339748" y="254107"/>
                    <a:pt x="339748" y="259266"/>
                    <a:pt x="338456" y="264424"/>
                  </a:cubicBezTo>
                  <a:cubicBezTo>
                    <a:pt x="338456" y="269583"/>
                    <a:pt x="338456" y="274742"/>
                    <a:pt x="338456" y="278611"/>
                  </a:cubicBezTo>
                  <a:lnTo>
                    <a:pt x="284183" y="278611"/>
                  </a:lnTo>
                  <a:lnTo>
                    <a:pt x="284183" y="270873"/>
                  </a:lnTo>
                  <a:cubicBezTo>
                    <a:pt x="284183" y="221865"/>
                    <a:pt x="311319" y="197361"/>
                    <a:pt x="363007" y="197361"/>
                  </a:cubicBezTo>
                  <a:close/>
                  <a:moveTo>
                    <a:pt x="178252" y="197361"/>
                  </a:moveTo>
                  <a:lnTo>
                    <a:pt x="218278" y="197361"/>
                  </a:lnTo>
                  <a:lnTo>
                    <a:pt x="218278" y="441111"/>
                  </a:lnTo>
                  <a:lnTo>
                    <a:pt x="160176" y="441111"/>
                  </a:lnTo>
                  <a:lnTo>
                    <a:pt x="160176" y="272163"/>
                  </a:lnTo>
                  <a:lnTo>
                    <a:pt x="113695" y="272163"/>
                  </a:lnTo>
                  <a:lnTo>
                    <a:pt x="113695" y="236051"/>
                  </a:lnTo>
                  <a:lnTo>
                    <a:pt x="121442" y="236051"/>
                  </a:lnTo>
                  <a:cubicBezTo>
                    <a:pt x="131771" y="236051"/>
                    <a:pt x="140809" y="234762"/>
                    <a:pt x="147265" y="232182"/>
                  </a:cubicBezTo>
                  <a:cubicBezTo>
                    <a:pt x="155012" y="229603"/>
                    <a:pt x="160176" y="227024"/>
                    <a:pt x="164050" y="223155"/>
                  </a:cubicBezTo>
                  <a:cubicBezTo>
                    <a:pt x="169214" y="219286"/>
                    <a:pt x="171797" y="215417"/>
                    <a:pt x="173088" y="210258"/>
                  </a:cubicBezTo>
                  <a:cubicBezTo>
                    <a:pt x="175670" y="206389"/>
                    <a:pt x="176961" y="201230"/>
                    <a:pt x="178252" y="197361"/>
                  </a:cubicBezTo>
                  <a:close/>
                  <a:moveTo>
                    <a:pt x="25837" y="154795"/>
                  </a:moveTo>
                  <a:lnTo>
                    <a:pt x="25837" y="515982"/>
                  </a:lnTo>
                  <a:cubicBezTo>
                    <a:pt x="25837" y="527591"/>
                    <a:pt x="36172" y="537911"/>
                    <a:pt x="47799" y="537911"/>
                  </a:cubicBezTo>
                  <a:lnTo>
                    <a:pt x="431486" y="537911"/>
                  </a:lnTo>
                  <a:lnTo>
                    <a:pt x="436653" y="532751"/>
                  </a:lnTo>
                  <a:lnTo>
                    <a:pt x="436653" y="491473"/>
                  </a:lnTo>
                  <a:cubicBezTo>
                    <a:pt x="436653" y="472123"/>
                    <a:pt x="452156" y="456644"/>
                    <a:pt x="471534" y="456644"/>
                  </a:cubicBezTo>
                  <a:lnTo>
                    <a:pt x="511582" y="456644"/>
                  </a:lnTo>
                  <a:lnTo>
                    <a:pt x="516750" y="451484"/>
                  </a:lnTo>
                  <a:lnTo>
                    <a:pt x="516750" y="154795"/>
                  </a:lnTo>
                  <a:close/>
                  <a:moveTo>
                    <a:pt x="347504" y="90293"/>
                  </a:moveTo>
                  <a:cubicBezTo>
                    <a:pt x="347504" y="91583"/>
                    <a:pt x="347504" y="92874"/>
                    <a:pt x="347504" y="94164"/>
                  </a:cubicBezTo>
                  <a:cubicBezTo>
                    <a:pt x="347504" y="95455"/>
                    <a:pt x="347504" y="98035"/>
                    <a:pt x="347504" y="99326"/>
                  </a:cubicBezTo>
                  <a:cubicBezTo>
                    <a:pt x="347504" y="101906"/>
                    <a:pt x="347504" y="104487"/>
                    <a:pt x="346210" y="105778"/>
                  </a:cubicBezTo>
                  <a:cubicBezTo>
                    <a:pt x="344915" y="105778"/>
                    <a:pt x="343621" y="107068"/>
                    <a:pt x="342326" y="107068"/>
                  </a:cubicBezTo>
                  <a:cubicBezTo>
                    <a:pt x="339738" y="107068"/>
                    <a:pt x="339738" y="105778"/>
                    <a:pt x="338443" y="104487"/>
                  </a:cubicBezTo>
                  <a:cubicBezTo>
                    <a:pt x="337149" y="104487"/>
                    <a:pt x="337149" y="101906"/>
                    <a:pt x="337149" y="100616"/>
                  </a:cubicBezTo>
                  <a:cubicBezTo>
                    <a:pt x="337149" y="99326"/>
                    <a:pt x="337149" y="98035"/>
                    <a:pt x="338443" y="96745"/>
                  </a:cubicBezTo>
                  <a:cubicBezTo>
                    <a:pt x="338443" y="95455"/>
                    <a:pt x="338443" y="95455"/>
                    <a:pt x="339738" y="94164"/>
                  </a:cubicBezTo>
                  <a:cubicBezTo>
                    <a:pt x="339738" y="94164"/>
                    <a:pt x="341032" y="94164"/>
                    <a:pt x="342326" y="92874"/>
                  </a:cubicBezTo>
                  <a:cubicBezTo>
                    <a:pt x="343621" y="92874"/>
                    <a:pt x="346210" y="91583"/>
                    <a:pt x="347504" y="90293"/>
                  </a:cubicBezTo>
                  <a:close/>
                  <a:moveTo>
                    <a:pt x="211881" y="74761"/>
                  </a:moveTo>
                  <a:cubicBezTo>
                    <a:pt x="213169" y="74761"/>
                    <a:pt x="214458" y="74761"/>
                    <a:pt x="214458" y="76055"/>
                  </a:cubicBezTo>
                  <a:cubicBezTo>
                    <a:pt x="215746" y="76055"/>
                    <a:pt x="215746" y="77350"/>
                    <a:pt x="217035" y="78644"/>
                  </a:cubicBezTo>
                  <a:cubicBezTo>
                    <a:pt x="217035" y="79938"/>
                    <a:pt x="217035" y="82527"/>
                    <a:pt x="217035" y="83821"/>
                  </a:cubicBezTo>
                  <a:cubicBezTo>
                    <a:pt x="217035" y="85116"/>
                    <a:pt x="217035" y="87704"/>
                    <a:pt x="217035" y="90293"/>
                  </a:cubicBezTo>
                  <a:cubicBezTo>
                    <a:pt x="217035" y="92882"/>
                    <a:pt x="217035" y="94176"/>
                    <a:pt x="217035" y="96765"/>
                  </a:cubicBezTo>
                  <a:cubicBezTo>
                    <a:pt x="217035" y="98059"/>
                    <a:pt x="217035" y="99353"/>
                    <a:pt x="217035" y="101942"/>
                  </a:cubicBezTo>
                  <a:cubicBezTo>
                    <a:pt x="215746" y="103236"/>
                    <a:pt x="215746" y="104531"/>
                    <a:pt x="214458" y="104531"/>
                  </a:cubicBezTo>
                  <a:cubicBezTo>
                    <a:pt x="214458" y="105825"/>
                    <a:pt x="213169" y="105825"/>
                    <a:pt x="211881" y="105825"/>
                  </a:cubicBezTo>
                  <a:cubicBezTo>
                    <a:pt x="209304" y="105825"/>
                    <a:pt x="208015" y="104531"/>
                    <a:pt x="206727" y="101942"/>
                  </a:cubicBezTo>
                  <a:cubicBezTo>
                    <a:pt x="206727" y="99353"/>
                    <a:pt x="205438" y="95470"/>
                    <a:pt x="205438" y="90293"/>
                  </a:cubicBezTo>
                  <a:cubicBezTo>
                    <a:pt x="205438" y="88999"/>
                    <a:pt x="205438" y="86410"/>
                    <a:pt x="206727" y="85116"/>
                  </a:cubicBezTo>
                  <a:cubicBezTo>
                    <a:pt x="206727" y="82527"/>
                    <a:pt x="206727" y="81233"/>
                    <a:pt x="206727" y="79938"/>
                  </a:cubicBezTo>
                  <a:cubicBezTo>
                    <a:pt x="206727" y="77350"/>
                    <a:pt x="208015" y="77350"/>
                    <a:pt x="208015" y="76055"/>
                  </a:cubicBezTo>
                  <a:cubicBezTo>
                    <a:pt x="209304" y="74761"/>
                    <a:pt x="210592" y="74761"/>
                    <a:pt x="211881" y="74761"/>
                  </a:cubicBezTo>
                  <a:close/>
                  <a:moveTo>
                    <a:pt x="165284" y="73518"/>
                  </a:moveTo>
                  <a:cubicBezTo>
                    <a:pt x="166572" y="73518"/>
                    <a:pt x="167861" y="73518"/>
                    <a:pt x="169149" y="76107"/>
                  </a:cubicBezTo>
                  <a:cubicBezTo>
                    <a:pt x="169149" y="77401"/>
                    <a:pt x="170438" y="79990"/>
                    <a:pt x="170438" y="83873"/>
                  </a:cubicBezTo>
                  <a:lnTo>
                    <a:pt x="158841" y="83873"/>
                  </a:lnTo>
                  <a:cubicBezTo>
                    <a:pt x="158841" y="81284"/>
                    <a:pt x="158841" y="77401"/>
                    <a:pt x="160130" y="76107"/>
                  </a:cubicBezTo>
                  <a:cubicBezTo>
                    <a:pt x="160130" y="73518"/>
                    <a:pt x="162707" y="73518"/>
                    <a:pt x="165284" y="73518"/>
                  </a:cubicBezTo>
                  <a:close/>
                  <a:moveTo>
                    <a:pt x="403065" y="64498"/>
                  </a:moveTo>
                  <a:lnTo>
                    <a:pt x="417275" y="116096"/>
                  </a:lnTo>
                  <a:cubicBezTo>
                    <a:pt x="417275" y="118676"/>
                    <a:pt x="415983" y="119966"/>
                    <a:pt x="415983" y="121256"/>
                  </a:cubicBezTo>
                  <a:cubicBezTo>
                    <a:pt x="414692" y="121256"/>
                    <a:pt x="413400" y="122546"/>
                    <a:pt x="410816" y="122546"/>
                  </a:cubicBezTo>
                  <a:cubicBezTo>
                    <a:pt x="410816" y="122546"/>
                    <a:pt x="409524" y="122546"/>
                    <a:pt x="409524" y="122546"/>
                  </a:cubicBezTo>
                  <a:cubicBezTo>
                    <a:pt x="408232" y="122546"/>
                    <a:pt x="408232" y="121256"/>
                    <a:pt x="408232" y="121256"/>
                  </a:cubicBezTo>
                  <a:lnTo>
                    <a:pt x="408232" y="132865"/>
                  </a:lnTo>
                  <a:cubicBezTo>
                    <a:pt x="408232" y="132865"/>
                    <a:pt x="408232" y="132865"/>
                    <a:pt x="409524" y="132865"/>
                  </a:cubicBezTo>
                  <a:cubicBezTo>
                    <a:pt x="409524" y="132865"/>
                    <a:pt x="410816" y="132865"/>
                    <a:pt x="410816" y="132865"/>
                  </a:cubicBezTo>
                  <a:lnTo>
                    <a:pt x="414692" y="132865"/>
                  </a:lnTo>
                  <a:cubicBezTo>
                    <a:pt x="417275" y="132865"/>
                    <a:pt x="419859" y="132865"/>
                    <a:pt x="421151" y="131575"/>
                  </a:cubicBezTo>
                  <a:cubicBezTo>
                    <a:pt x="423735" y="131575"/>
                    <a:pt x="425026" y="130285"/>
                    <a:pt x="426318" y="128995"/>
                  </a:cubicBezTo>
                  <a:cubicBezTo>
                    <a:pt x="428902" y="127705"/>
                    <a:pt x="428902" y="126416"/>
                    <a:pt x="430194" y="125126"/>
                  </a:cubicBezTo>
                  <a:cubicBezTo>
                    <a:pt x="431486" y="122546"/>
                    <a:pt x="432778" y="119966"/>
                    <a:pt x="432778" y="116096"/>
                  </a:cubicBezTo>
                  <a:lnTo>
                    <a:pt x="446988" y="64498"/>
                  </a:lnTo>
                  <a:lnTo>
                    <a:pt x="431486" y="64498"/>
                  </a:lnTo>
                  <a:lnTo>
                    <a:pt x="426318" y="100616"/>
                  </a:lnTo>
                  <a:lnTo>
                    <a:pt x="425026" y="100616"/>
                  </a:lnTo>
                  <a:lnTo>
                    <a:pt x="419859" y="64498"/>
                  </a:lnTo>
                  <a:close/>
                  <a:moveTo>
                    <a:pt x="275169" y="64498"/>
                  </a:moveTo>
                  <a:lnTo>
                    <a:pt x="275169" y="103196"/>
                  </a:lnTo>
                  <a:cubicBezTo>
                    <a:pt x="275169" y="108356"/>
                    <a:pt x="276461" y="112226"/>
                    <a:pt x="279045" y="113516"/>
                  </a:cubicBezTo>
                  <a:cubicBezTo>
                    <a:pt x="280337" y="116096"/>
                    <a:pt x="284212" y="117386"/>
                    <a:pt x="288088" y="117386"/>
                  </a:cubicBezTo>
                  <a:cubicBezTo>
                    <a:pt x="290672" y="117386"/>
                    <a:pt x="293255" y="116096"/>
                    <a:pt x="295839" y="114806"/>
                  </a:cubicBezTo>
                  <a:cubicBezTo>
                    <a:pt x="298423" y="113516"/>
                    <a:pt x="299715" y="112226"/>
                    <a:pt x="301007" y="109646"/>
                  </a:cubicBezTo>
                  <a:lnTo>
                    <a:pt x="301007" y="116096"/>
                  </a:lnTo>
                  <a:lnTo>
                    <a:pt x="315217" y="116096"/>
                  </a:lnTo>
                  <a:lnTo>
                    <a:pt x="315217" y="64498"/>
                  </a:lnTo>
                  <a:lnTo>
                    <a:pt x="301007" y="64498"/>
                  </a:lnTo>
                  <a:lnTo>
                    <a:pt x="301007" y="98037"/>
                  </a:lnTo>
                  <a:cubicBezTo>
                    <a:pt x="301007" y="100616"/>
                    <a:pt x="299715" y="103196"/>
                    <a:pt x="298423" y="104486"/>
                  </a:cubicBezTo>
                  <a:cubicBezTo>
                    <a:pt x="297131" y="104486"/>
                    <a:pt x="295839" y="105776"/>
                    <a:pt x="294547" y="105776"/>
                  </a:cubicBezTo>
                  <a:cubicBezTo>
                    <a:pt x="293255" y="105776"/>
                    <a:pt x="291963" y="105776"/>
                    <a:pt x="291963" y="104486"/>
                  </a:cubicBezTo>
                  <a:cubicBezTo>
                    <a:pt x="290672" y="103196"/>
                    <a:pt x="290672" y="101906"/>
                    <a:pt x="290672" y="99326"/>
                  </a:cubicBezTo>
                  <a:lnTo>
                    <a:pt x="290672" y="64498"/>
                  </a:lnTo>
                  <a:close/>
                  <a:moveTo>
                    <a:pt x="399189" y="63208"/>
                  </a:moveTo>
                  <a:cubicBezTo>
                    <a:pt x="395313" y="63208"/>
                    <a:pt x="392730" y="64498"/>
                    <a:pt x="391438" y="65788"/>
                  </a:cubicBezTo>
                  <a:cubicBezTo>
                    <a:pt x="388854" y="68368"/>
                    <a:pt x="387562" y="69658"/>
                    <a:pt x="386270" y="72237"/>
                  </a:cubicBezTo>
                  <a:lnTo>
                    <a:pt x="386270" y="64498"/>
                  </a:lnTo>
                  <a:lnTo>
                    <a:pt x="372060" y="64498"/>
                  </a:lnTo>
                  <a:lnTo>
                    <a:pt x="372060" y="116096"/>
                  </a:lnTo>
                  <a:lnTo>
                    <a:pt x="387562" y="116096"/>
                  </a:lnTo>
                  <a:lnTo>
                    <a:pt x="387562" y="86427"/>
                  </a:lnTo>
                  <a:cubicBezTo>
                    <a:pt x="387562" y="83847"/>
                    <a:pt x="387562" y="81267"/>
                    <a:pt x="390146" y="79977"/>
                  </a:cubicBezTo>
                  <a:cubicBezTo>
                    <a:pt x="391438" y="78687"/>
                    <a:pt x="394022" y="77397"/>
                    <a:pt x="396605" y="77397"/>
                  </a:cubicBezTo>
                  <a:cubicBezTo>
                    <a:pt x="397897" y="77397"/>
                    <a:pt x="399189" y="77397"/>
                    <a:pt x="399189" y="77397"/>
                  </a:cubicBezTo>
                  <a:cubicBezTo>
                    <a:pt x="400481" y="77397"/>
                    <a:pt x="400481" y="78687"/>
                    <a:pt x="401773" y="78687"/>
                  </a:cubicBezTo>
                  <a:lnTo>
                    <a:pt x="401773" y="63208"/>
                  </a:lnTo>
                  <a:cubicBezTo>
                    <a:pt x="400481" y="63208"/>
                    <a:pt x="400481" y="63208"/>
                    <a:pt x="400481" y="63208"/>
                  </a:cubicBezTo>
                  <a:close/>
                  <a:moveTo>
                    <a:pt x="343638" y="63208"/>
                  </a:moveTo>
                  <a:cubicBezTo>
                    <a:pt x="341055" y="63208"/>
                    <a:pt x="338471" y="63208"/>
                    <a:pt x="335887" y="64498"/>
                  </a:cubicBezTo>
                  <a:cubicBezTo>
                    <a:pt x="333303" y="64498"/>
                    <a:pt x="332012" y="65788"/>
                    <a:pt x="329428" y="67078"/>
                  </a:cubicBezTo>
                  <a:cubicBezTo>
                    <a:pt x="328136" y="68368"/>
                    <a:pt x="326844" y="69658"/>
                    <a:pt x="325552" y="72237"/>
                  </a:cubicBezTo>
                  <a:cubicBezTo>
                    <a:pt x="324260" y="73527"/>
                    <a:pt x="324260" y="77397"/>
                    <a:pt x="324260" y="79977"/>
                  </a:cubicBezTo>
                  <a:lnTo>
                    <a:pt x="337179" y="79977"/>
                  </a:lnTo>
                  <a:cubicBezTo>
                    <a:pt x="337179" y="78687"/>
                    <a:pt x="338471" y="76107"/>
                    <a:pt x="338471" y="74817"/>
                  </a:cubicBezTo>
                  <a:cubicBezTo>
                    <a:pt x="339763" y="74817"/>
                    <a:pt x="341055" y="73527"/>
                    <a:pt x="343638" y="73527"/>
                  </a:cubicBezTo>
                  <a:cubicBezTo>
                    <a:pt x="344930" y="73527"/>
                    <a:pt x="346222" y="73527"/>
                    <a:pt x="347514" y="74817"/>
                  </a:cubicBezTo>
                  <a:cubicBezTo>
                    <a:pt x="347514" y="76107"/>
                    <a:pt x="347514" y="77397"/>
                    <a:pt x="347514" y="78687"/>
                  </a:cubicBezTo>
                  <a:cubicBezTo>
                    <a:pt x="347514" y="79977"/>
                    <a:pt x="347514" y="79977"/>
                    <a:pt x="347514" y="81267"/>
                  </a:cubicBezTo>
                  <a:cubicBezTo>
                    <a:pt x="347514" y="81267"/>
                    <a:pt x="347514" y="82557"/>
                    <a:pt x="347514" y="82557"/>
                  </a:cubicBezTo>
                  <a:cubicBezTo>
                    <a:pt x="346222" y="82557"/>
                    <a:pt x="346222" y="83847"/>
                    <a:pt x="344930" y="83847"/>
                  </a:cubicBezTo>
                  <a:cubicBezTo>
                    <a:pt x="344930" y="83847"/>
                    <a:pt x="343638" y="83847"/>
                    <a:pt x="342347" y="85137"/>
                  </a:cubicBezTo>
                  <a:cubicBezTo>
                    <a:pt x="341055" y="85137"/>
                    <a:pt x="338471" y="85137"/>
                    <a:pt x="335887" y="86427"/>
                  </a:cubicBezTo>
                  <a:cubicBezTo>
                    <a:pt x="333303" y="86427"/>
                    <a:pt x="330720" y="87717"/>
                    <a:pt x="329428" y="89007"/>
                  </a:cubicBezTo>
                  <a:cubicBezTo>
                    <a:pt x="326844" y="90297"/>
                    <a:pt x="325552" y="91587"/>
                    <a:pt x="324260" y="94167"/>
                  </a:cubicBezTo>
                  <a:cubicBezTo>
                    <a:pt x="322968" y="96747"/>
                    <a:pt x="322968" y="99326"/>
                    <a:pt x="322968" y="101906"/>
                  </a:cubicBezTo>
                  <a:cubicBezTo>
                    <a:pt x="322968" y="107066"/>
                    <a:pt x="324260" y="110936"/>
                    <a:pt x="325552" y="113516"/>
                  </a:cubicBezTo>
                  <a:cubicBezTo>
                    <a:pt x="328136" y="116096"/>
                    <a:pt x="332012" y="117386"/>
                    <a:pt x="335887" y="117386"/>
                  </a:cubicBezTo>
                  <a:cubicBezTo>
                    <a:pt x="338471" y="117386"/>
                    <a:pt x="341055" y="117386"/>
                    <a:pt x="343638" y="116096"/>
                  </a:cubicBezTo>
                  <a:cubicBezTo>
                    <a:pt x="344930" y="114806"/>
                    <a:pt x="347514" y="112226"/>
                    <a:pt x="348806" y="109646"/>
                  </a:cubicBezTo>
                  <a:cubicBezTo>
                    <a:pt x="348806" y="110936"/>
                    <a:pt x="348806" y="112226"/>
                    <a:pt x="348806" y="113516"/>
                  </a:cubicBezTo>
                  <a:cubicBezTo>
                    <a:pt x="348806" y="114806"/>
                    <a:pt x="348806" y="114806"/>
                    <a:pt x="348806" y="116096"/>
                  </a:cubicBezTo>
                  <a:lnTo>
                    <a:pt x="364308" y="116096"/>
                  </a:lnTo>
                  <a:cubicBezTo>
                    <a:pt x="363017" y="114806"/>
                    <a:pt x="363017" y="113516"/>
                    <a:pt x="363017" y="110936"/>
                  </a:cubicBezTo>
                  <a:cubicBezTo>
                    <a:pt x="361725" y="109646"/>
                    <a:pt x="361725" y="107066"/>
                    <a:pt x="361725" y="104486"/>
                  </a:cubicBezTo>
                  <a:lnTo>
                    <a:pt x="361725" y="78687"/>
                  </a:lnTo>
                  <a:cubicBezTo>
                    <a:pt x="361725" y="73527"/>
                    <a:pt x="360433" y="69658"/>
                    <a:pt x="357849" y="67078"/>
                  </a:cubicBezTo>
                  <a:cubicBezTo>
                    <a:pt x="355265" y="64498"/>
                    <a:pt x="350098" y="63208"/>
                    <a:pt x="343638" y="63208"/>
                  </a:cubicBezTo>
                  <a:close/>
                  <a:moveTo>
                    <a:pt x="267418" y="63208"/>
                  </a:moveTo>
                  <a:cubicBezTo>
                    <a:pt x="263542" y="63208"/>
                    <a:pt x="260959" y="64498"/>
                    <a:pt x="259667" y="65788"/>
                  </a:cubicBezTo>
                  <a:cubicBezTo>
                    <a:pt x="257083" y="68368"/>
                    <a:pt x="255791" y="69658"/>
                    <a:pt x="254499" y="72237"/>
                  </a:cubicBezTo>
                  <a:lnTo>
                    <a:pt x="254499" y="64498"/>
                  </a:lnTo>
                  <a:lnTo>
                    <a:pt x="240289" y="64498"/>
                  </a:lnTo>
                  <a:lnTo>
                    <a:pt x="240289" y="116096"/>
                  </a:lnTo>
                  <a:lnTo>
                    <a:pt x="255791" y="116096"/>
                  </a:lnTo>
                  <a:lnTo>
                    <a:pt x="255791" y="86427"/>
                  </a:lnTo>
                  <a:cubicBezTo>
                    <a:pt x="255791" y="83847"/>
                    <a:pt x="255791" y="81267"/>
                    <a:pt x="258375" y="79977"/>
                  </a:cubicBezTo>
                  <a:cubicBezTo>
                    <a:pt x="259667" y="78687"/>
                    <a:pt x="262250" y="77397"/>
                    <a:pt x="266126" y="77397"/>
                  </a:cubicBezTo>
                  <a:cubicBezTo>
                    <a:pt x="266126" y="77397"/>
                    <a:pt x="267418" y="77397"/>
                    <a:pt x="267418" y="77397"/>
                  </a:cubicBezTo>
                  <a:cubicBezTo>
                    <a:pt x="268710" y="77397"/>
                    <a:pt x="268710" y="78687"/>
                    <a:pt x="270002" y="78687"/>
                  </a:cubicBezTo>
                  <a:lnTo>
                    <a:pt x="270002" y="63208"/>
                  </a:lnTo>
                  <a:cubicBezTo>
                    <a:pt x="268710" y="63208"/>
                    <a:pt x="268710" y="63208"/>
                    <a:pt x="268710" y="63208"/>
                  </a:cubicBezTo>
                  <a:close/>
                  <a:moveTo>
                    <a:pt x="164068" y="63208"/>
                  </a:moveTo>
                  <a:cubicBezTo>
                    <a:pt x="160192" y="63208"/>
                    <a:pt x="156317" y="64498"/>
                    <a:pt x="153733" y="65788"/>
                  </a:cubicBezTo>
                  <a:cubicBezTo>
                    <a:pt x="151149" y="67078"/>
                    <a:pt x="149857" y="68368"/>
                    <a:pt x="147274" y="70947"/>
                  </a:cubicBezTo>
                  <a:cubicBezTo>
                    <a:pt x="145982" y="73527"/>
                    <a:pt x="144690" y="76107"/>
                    <a:pt x="144690" y="78687"/>
                  </a:cubicBezTo>
                  <a:cubicBezTo>
                    <a:pt x="143398" y="81267"/>
                    <a:pt x="143398" y="85137"/>
                    <a:pt x="143398" y="89007"/>
                  </a:cubicBezTo>
                  <a:cubicBezTo>
                    <a:pt x="143398" y="92877"/>
                    <a:pt x="143398" y="95457"/>
                    <a:pt x="144690" y="99326"/>
                  </a:cubicBezTo>
                  <a:cubicBezTo>
                    <a:pt x="144690" y="103196"/>
                    <a:pt x="145982" y="105776"/>
                    <a:pt x="147274" y="108356"/>
                  </a:cubicBezTo>
                  <a:cubicBezTo>
                    <a:pt x="148565" y="110936"/>
                    <a:pt x="149857" y="113516"/>
                    <a:pt x="152441" y="114806"/>
                  </a:cubicBezTo>
                  <a:cubicBezTo>
                    <a:pt x="156317" y="116096"/>
                    <a:pt x="160192" y="117386"/>
                    <a:pt x="164068" y="117386"/>
                  </a:cubicBezTo>
                  <a:cubicBezTo>
                    <a:pt x="170527" y="117386"/>
                    <a:pt x="175695" y="116096"/>
                    <a:pt x="179570" y="112226"/>
                  </a:cubicBezTo>
                  <a:cubicBezTo>
                    <a:pt x="182154" y="109646"/>
                    <a:pt x="184738" y="104486"/>
                    <a:pt x="184738" y="98037"/>
                  </a:cubicBezTo>
                  <a:lnTo>
                    <a:pt x="170527" y="98037"/>
                  </a:lnTo>
                  <a:cubicBezTo>
                    <a:pt x="170527" y="101906"/>
                    <a:pt x="169235" y="104486"/>
                    <a:pt x="169235" y="105776"/>
                  </a:cubicBezTo>
                  <a:cubicBezTo>
                    <a:pt x="167944" y="107066"/>
                    <a:pt x="166652" y="108356"/>
                    <a:pt x="164068" y="108356"/>
                  </a:cubicBezTo>
                  <a:cubicBezTo>
                    <a:pt x="162776" y="108356"/>
                    <a:pt x="161484" y="107066"/>
                    <a:pt x="160192" y="104486"/>
                  </a:cubicBezTo>
                  <a:cubicBezTo>
                    <a:pt x="158900" y="103196"/>
                    <a:pt x="158900" y="100616"/>
                    <a:pt x="158900" y="96747"/>
                  </a:cubicBezTo>
                  <a:lnTo>
                    <a:pt x="158900" y="92877"/>
                  </a:lnTo>
                  <a:lnTo>
                    <a:pt x="184738" y="92877"/>
                  </a:lnTo>
                  <a:cubicBezTo>
                    <a:pt x="184738" y="89007"/>
                    <a:pt x="184738" y="85137"/>
                    <a:pt x="184738" y="81267"/>
                  </a:cubicBezTo>
                  <a:cubicBezTo>
                    <a:pt x="183446" y="77397"/>
                    <a:pt x="183446" y="74817"/>
                    <a:pt x="182154" y="72237"/>
                  </a:cubicBezTo>
                  <a:cubicBezTo>
                    <a:pt x="180862" y="69658"/>
                    <a:pt x="178279" y="67078"/>
                    <a:pt x="175695" y="65788"/>
                  </a:cubicBezTo>
                  <a:cubicBezTo>
                    <a:pt x="173111" y="64498"/>
                    <a:pt x="169235" y="63208"/>
                    <a:pt x="164068" y="63208"/>
                  </a:cubicBezTo>
                  <a:close/>
                  <a:moveTo>
                    <a:pt x="191197" y="49018"/>
                  </a:moveTo>
                  <a:lnTo>
                    <a:pt x="191197" y="116096"/>
                  </a:lnTo>
                  <a:lnTo>
                    <a:pt x="205408" y="116096"/>
                  </a:lnTo>
                  <a:lnTo>
                    <a:pt x="205408" y="109646"/>
                  </a:lnTo>
                  <a:cubicBezTo>
                    <a:pt x="206700" y="110936"/>
                    <a:pt x="206700" y="112226"/>
                    <a:pt x="206700" y="112226"/>
                  </a:cubicBezTo>
                  <a:cubicBezTo>
                    <a:pt x="207992" y="113516"/>
                    <a:pt x="207992" y="114806"/>
                    <a:pt x="209284" y="114806"/>
                  </a:cubicBezTo>
                  <a:cubicBezTo>
                    <a:pt x="210575" y="116096"/>
                    <a:pt x="210575" y="116096"/>
                    <a:pt x="211867" y="116096"/>
                  </a:cubicBezTo>
                  <a:cubicBezTo>
                    <a:pt x="213159" y="117386"/>
                    <a:pt x="215743" y="117386"/>
                    <a:pt x="217035" y="117386"/>
                  </a:cubicBezTo>
                  <a:cubicBezTo>
                    <a:pt x="219619" y="117386"/>
                    <a:pt x="222202" y="117386"/>
                    <a:pt x="223494" y="116096"/>
                  </a:cubicBezTo>
                  <a:cubicBezTo>
                    <a:pt x="226078" y="114806"/>
                    <a:pt x="227370" y="113516"/>
                    <a:pt x="228662" y="110936"/>
                  </a:cubicBezTo>
                  <a:cubicBezTo>
                    <a:pt x="229954" y="109646"/>
                    <a:pt x="231245" y="107066"/>
                    <a:pt x="231245" y="103196"/>
                  </a:cubicBezTo>
                  <a:cubicBezTo>
                    <a:pt x="232537" y="99326"/>
                    <a:pt x="232537" y="95457"/>
                    <a:pt x="232537" y="90297"/>
                  </a:cubicBezTo>
                  <a:cubicBezTo>
                    <a:pt x="232537" y="86427"/>
                    <a:pt x="232537" y="83847"/>
                    <a:pt x="232537" y="79977"/>
                  </a:cubicBezTo>
                  <a:cubicBezTo>
                    <a:pt x="231245" y="76107"/>
                    <a:pt x="231245" y="73527"/>
                    <a:pt x="229954" y="70947"/>
                  </a:cubicBezTo>
                  <a:cubicBezTo>
                    <a:pt x="228662" y="68368"/>
                    <a:pt x="227370" y="67078"/>
                    <a:pt x="226078" y="65788"/>
                  </a:cubicBezTo>
                  <a:cubicBezTo>
                    <a:pt x="223494" y="64498"/>
                    <a:pt x="220910" y="63208"/>
                    <a:pt x="218327" y="63208"/>
                  </a:cubicBezTo>
                  <a:cubicBezTo>
                    <a:pt x="217035" y="63208"/>
                    <a:pt x="215743" y="63208"/>
                    <a:pt x="214451" y="64498"/>
                  </a:cubicBezTo>
                  <a:cubicBezTo>
                    <a:pt x="213159" y="64498"/>
                    <a:pt x="213159" y="64498"/>
                    <a:pt x="211867" y="64498"/>
                  </a:cubicBezTo>
                  <a:cubicBezTo>
                    <a:pt x="210575" y="65788"/>
                    <a:pt x="209284" y="65788"/>
                    <a:pt x="209284" y="67078"/>
                  </a:cubicBezTo>
                  <a:cubicBezTo>
                    <a:pt x="207992" y="68368"/>
                    <a:pt x="206700" y="69658"/>
                    <a:pt x="206700" y="70947"/>
                  </a:cubicBezTo>
                  <a:lnTo>
                    <a:pt x="206700" y="49018"/>
                  </a:lnTo>
                  <a:close/>
                  <a:moveTo>
                    <a:pt x="100766" y="49018"/>
                  </a:moveTo>
                  <a:lnTo>
                    <a:pt x="100766" y="116096"/>
                  </a:lnTo>
                  <a:lnTo>
                    <a:pt x="116269" y="116096"/>
                  </a:lnTo>
                  <a:lnTo>
                    <a:pt x="116269" y="87717"/>
                  </a:lnTo>
                  <a:lnTo>
                    <a:pt x="138230" y="87717"/>
                  </a:lnTo>
                  <a:lnTo>
                    <a:pt x="138230" y="74817"/>
                  </a:lnTo>
                  <a:lnTo>
                    <a:pt x="116269" y="74817"/>
                  </a:lnTo>
                  <a:lnTo>
                    <a:pt x="116269" y="61918"/>
                  </a:lnTo>
                  <a:lnTo>
                    <a:pt x="139522" y="61918"/>
                  </a:lnTo>
                  <a:lnTo>
                    <a:pt x="139522" y="49018"/>
                  </a:lnTo>
                  <a:close/>
                  <a:moveTo>
                    <a:pt x="82680" y="0"/>
                  </a:moveTo>
                  <a:cubicBezTo>
                    <a:pt x="91723" y="0"/>
                    <a:pt x="99474" y="7740"/>
                    <a:pt x="99474" y="16769"/>
                  </a:cubicBezTo>
                  <a:cubicBezTo>
                    <a:pt x="99474" y="18059"/>
                    <a:pt x="98182" y="19349"/>
                    <a:pt x="98182" y="21929"/>
                  </a:cubicBezTo>
                  <a:lnTo>
                    <a:pt x="161484" y="21929"/>
                  </a:lnTo>
                  <a:cubicBezTo>
                    <a:pt x="161484" y="19349"/>
                    <a:pt x="160192" y="18059"/>
                    <a:pt x="160192" y="16769"/>
                  </a:cubicBezTo>
                  <a:cubicBezTo>
                    <a:pt x="160192" y="7740"/>
                    <a:pt x="167944" y="0"/>
                    <a:pt x="176987" y="0"/>
                  </a:cubicBezTo>
                  <a:cubicBezTo>
                    <a:pt x="186030" y="0"/>
                    <a:pt x="193781" y="7740"/>
                    <a:pt x="193781" y="16769"/>
                  </a:cubicBezTo>
                  <a:cubicBezTo>
                    <a:pt x="193781" y="18059"/>
                    <a:pt x="193781" y="19349"/>
                    <a:pt x="192489" y="21929"/>
                  </a:cubicBezTo>
                  <a:lnTo>
                    <a:pt x="255791" y="21929"/>
                  </a:lnTo>
                  <a:cubicBezTo>
                    <a:pt x="255791" y="19349"/>
                    <a:pt x="255791" y="18059"/>
                    <a:pt x="255791" y="16769"/>
                  </a:cubicBezTo>
                  <a:cubicBezTo>
                    <a:pt x="255791" y="7740"/>
                    <a:pt x="262250" y="0"/>
                    <a:pt x="271294" y="0"/>
                  </a:cubicBezTo>
                  <a:cubicBezTo>
                    <a:pt x="280337" y="0"/>
                    <a:pt x="288088" y="7740"/>
                    <a:pt x="288088" y="16769"/>
                  </a:cubicBezTo>
                  <a:cubicBezTo>
                    <a:pt x="288088" y="18059"/>
                    <a:pt x="288088" y="19349"/>
                    <a:pt x="286796" y="21929"/>
                  </a:cubicBezTo>
                  <a:lnTo>
                    <a:pt x="350098" y="21929"/>
                  </a:lnTo>
                  <a:cubicBezTo>
                    <a:pt x="350098" y="19349"/>
                    <a:pt x="350098" y="18059"/>
                    <a:pt x="350098" y="16769"/>
                  </a:cubicBezTo>
                  <a:cubicBezTo>
                    <a:pt x="350098" y="7740"/>
                    <a:pt x="356557" y="0"/>
                    <a:pt x="365600" y="0"/>
                  </a:cubicBezTo>
                  <a:cubicBezTo>
                    <a:pt x="375935" y="0"/>
                    <a:pt x="382395" y="7740"/>
                    <a:pt x="382395" y="16769"/>
                  </a:cubicBezTo>
                  <a:cubicBezTo>
                    <a:pt x="382395" y="18059"/>
                    <a:pt x="382395" y="19349"/>
                    <a:pt x="382395" y="21929"/>
                  </a:cubicBezTo>
                  <a:lnTo>
                    <a:pt x="445696" y="21929"/>
                  </a:lnTo>
                  <a:cubicBezTo>
                    <a:pt x="444405" y="19349"/>
                    <a:pt x="444405" y="18059"/>
                    <a:pt x="444405" y="16769"/>
                  </a:cubicBezTo>
                  <a:cubicBezTo>
                    <a:pt x="444405" y="7740"/>
                    <a:pt x="452156" y="0"/>
                    <a:pt x="461199" y="0"/>
                  </a:cubicBezTo>
                  <a:cubicBezTo>
                    <a:pt x="470242" y="0"/>
                    <a:pt x="476701" y="7740"/>
                    <a:pt x="476701" y="16769"/>
                  </a:cubicBezTo>
                  <a:cubicBezTo>
                    <a:pt x="476701" y="18059"/>
                    <a:pt x="476701" y="19349"/>
                    <a:pt x="476701" y="21929"/>
                  </a:cubicBezTo>
                  <a:lnTo>
                    <a:pt x="496080" y="21929"/>
                  </a:lnTo>
                  <a:cubicBezTo>
                    <a:pt x="521917" y="21929"/>
                    <a:pt x="542587" y="42568"/>
                    <a:pt x="542587" y="68368"/>
                  </a:cubicBezTo>
                  <a:lnTo>
                    <a:pt x="542587" y="463094"/>
                  </a:lnTo>
                  <a:lnTo>
                    <a:pt x="441821" y="563710"/>
                  </a:lnTo>
                  <a:lnTo>
                    <a:pt x="47799" y="563710"/>
                  </a:lnTo>
                  <a:cubicBezTo>
                    <a:pt x="21962" y="563710"/>
                    <a:pt x="0" y="541781"/>
                    <a:pt x="0" y="515982"/>
                  </a:cubicBezTo>
                  <a:lnTo>
                    <a:pt x="0" y="68368"/>
                  </a:lnTo>
                  <a:cubicBezTo>
                    <a:pt x="0" y="42568"/>
                    <a:pt x="21962" y="21929"/>
                    <a:pt x="47799" y="21929"/>
                  </a:cubicBezTo>
                  <a:lnTo>
                    <a:pt x="67177" y="21929"/>
                  </a:lnTo>
                  <a:cubicBezTo>
                    <a:pt x="67177" y="19349"/>
                    <a:pt x="65886" y="18059"/>
                    <a:pt x="65886" y="16769"/>
                  </a:cubicBezTo>
                  <a:cubicBezTo>
                    <a:pt x="65886" y="7740"/>
                    <a:pt x="73637" y="0"/>
                    <a:pt x="82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10" name="矩形 9"/>
          <p:cNvSpPr/>
          <p:nvPr/>
        </p:nvSpPr>
        <p:spPr>
          <a:xfrm>
            <a:off x="1193796" y="3902343"/>
            <a:ext cx="1800493" cy="40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村、社区</a:t>
            </a:r>
            <a:r>
              <a:rPr lang="zh-CN" altLang="en-US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727692" y="2009520"/>
            <a:ext cx="1943610" cy="1943610"/>
            <a:chOff x="4231099" y="2039127"/>
            <a:chExt cx="1943610" cy="1943610"/>
          </a:xfrm>
        </p:grpSpPr>
        <p:sp>
          <p:nvSpPr>
            <p:cNvPr id="12" name="空心弧 11"/>
            <p:cNvSpPr/>
            <p:nvPr/>
          </p:nvSpPr>
          <p:spPr bwMode="auto">
            <a:xfrm>
              <a:off x="4231099" y="2039127"/>
              <a:ext cx="1943610" cy="1943610"/>
            </a:xfrm>
            <a:prstGeom prst="blockArc">
              <a:avLst>
                <a:gd name="adj1" fmla="val 7814590"/>
                <a:gd name="adj2" fmla="val 3279098"/>
                <a:gd name="adj3" fmla="val 7457"/>
              </a:avLst>
            </a:prstGeom>
            <a:gradFill>
              <a:gsLst>
                <a:gs pos="58000">
                  <a:schemeClr val="accent2"/>
                </a:gs>
                <a:gs pos="100000">
                  <a:srgbClr val="C80000"/>
                </a:gs>
                <a:gs pos="0">
                  <a:srgbClr val="F20000"/>
                </a:gs>
              </a:gsLst>
              <a:lin ang="5400000" scaled="0"/>
            </a:gradFill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+mj-ea"/>
                <a:ea typeface="+mj-ea"/>
                <a:cs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838862" y="2393512"/>
              <a:ext cx="728083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8000">
                  <a:solidFill>
                    <a:schemeClr val="accent1"/>
                  </a:solidFill>
                  <a:latin typeface="Impact" panose="020B0806030902050204" pitchFamily="34" charset="0"/>
                  <a:ea typeface="+mj-ea"/>
                </a:rPr>
                <a:t>3</a:t>
              </a:r>
              <a:endParaRPr lang="zh-CN" altLang="en-US" sz="80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950971" y="2307819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latin typeface="+mj-ea"/>
                  <a:ea typeface="+mj-ea"/>
                </a:rPr>
                <a:t>任期</a:t>
              </a:r>
              <a:endParaRPr lang="zh-CN" altLang="en-US" sz="1400" dirty="0">
                <a:latin typeface="+mj-ea"/>
                <a:ea typeface="+mj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540079" y="3140164"/>
              <a:ext cx="3898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latin typeface="+mj-ea"/>
                  <a:ea typeface="+mj-ea"/>
                </a:rPr>
                <a:t>年</a:t>
              </a:r>
            </a:p>
          </p:txBody>
        </p:sp>
        <p:sp>
          <p:nvSpPr>
            <p:cNvPr id="16" name="february-12-calendar-page_42240"/>
            <p:cNvSpPr>
              <a:spLocks noChangeAspect="1"/>
            </p:cNvSpPr>
            <p:nvPr/>
          </p:nvSpPr>
          <p:spPr bwMode="auto">
            <a:xfrm>
              <a:off x="5076131" y="3636870"/>
              <a:ext cx="293420" cy="304843"/>
            </a:xfrm>
            <a:custGeom>
              <a:avLst/>
              <a:gdLst>
                <a:gd name="connsiteX0" fmla="*/ 363007 w 542587"/>
                <a:gd name="connsiteY0" fmla="*/ 197361 h 563710"/>
                <a:gd name="connsiteX1" fmla="*/ 400481 w 542587"/>
                <a:gd name="connsiteY1" fmla="*/ 203809 h 563710"/>
                <a:gd name="connsiteX2" fmla="*/ 423741 w 542587"/>
                <a:gd name="connsiteY2" fmla="*/ 217996 h 563710"/>
                <a:gd name="connsiteX3" fmla="*/ 435370 w 542587"/>
                <a:gd name="connsiteY3" fmla="*/ 238631 h 563710"/>
                <a:gd name="connsiteX4" fmla="*/ 439247 w 542587"/>
                <a:gd name="connsiteY4" fmla="*/ 265714 h 563710"/>
                <a:gd name="connsiteX5" fmla="*/ 436663 w 542587"/>
                <a:gd name="connsiteY5" fmla="*/ 290218 h 563710"/>
                <a:gd name="connsiteX6" fmla="*/ 431494 w 542587"/>
                <a:gd name="connsiteY6" fmla="*/ 308274 h 563710"/>
                <a:gd name="connsiteX7" fmla="*/ 418572 w 542587"/>
                <a:gd name="connsiteY7" fmla="*/ 326329 h 563710"/>
                <a:gd name="connsiteX8" fmla="*/ 400481 w 542587"/>
                <a:gd name="connsiteY8" fmla="*/ 345674 h 563710"/>
                <a:gd name="connsiteX9" fmla="*/ 369468 w 542587"/>
                <a:gd name="connsiteY9" fmla="*/ 374048 h 563710"/>
                <a:gd name="connsiteX10" fmla="*/ 352670 w 542587"/>
                <a:gd name="connsiteY10" fmla="*/ 397262 h 563710"/>
                <a:gd name="connsiteX11" fmla="*/ 439247 w 542587"/>
                <a:gd name="connsiteY11" fmla="*/ 397262 h 563710"/>
                <a:gd name="connsiteX12" fmla="*/ 439247 w 542587"/>
                <a:gd name="connsiteY12" fmla="*/ 441111 h 563710"/>
                <a:gd name="connsiteX13" fmla="*/ 282891 w 542587"/>
                <a:gd name="connsiteY13" fmla="*/ 441111 h 563710"/>
                <a:gd name="connsiteX14" fmla="*/ 289352 w 542587"/>
                <a:gd name="connsiteY14" fmla="*/ 402421 h 563710"/>
                <a:gd name="connsiteX15" fmla="*/ 303566 w 542587"/>
                <a:gd name="connsiteY15" fmla="*/ 371468 h 563710"/>
                <a:gd name="connsiteX16" fmla="*/ 321657 w 542587"/>
                <a:gd name="connsiteY16" fmla="*/ 348254 h 563710"/>
                <a:gd name="connsiteX17" fmla="*/ 338456 w 542587"/>
                <a:gd name="connsiteY17" fmla="*/ 331488 h 563710"/>
                <a:gd name="connsiteX18" fmla="*/ 363007 w 542587"/>
                <a:gd name="connsiteY18" fmla="*/ 308274 h 563710"/>
                <a:gd name="connsiteX19" fmla="*/ 375929 w 542587"/>
                <a:gd name="connsiteY19" fmla="*/ 291508 h 563710"/>
                <a:gd name="connsiteX20" fmla="*/ 379806 w 542587"/>
                <a:gd name="connsiteY20" fmla="*/ 278611 h 563710"/>
                <a:gd name="connsiteX21" fmla="*/ 381098 w 542587"/>
                <a:gd name="connsiteY21" fmla="*/ 265714 h 563710"/>
                <a:gd name="connsiteX22" fmla="*/ 377221 w 542587"/>
                <a:gd name="connsiteY22" fmla="*/ 242500 h 563710"/>
                <a:gd name="connsiteX23" fmla="*/ 360423 w 542587"/>
                <a:gd name="connsiteY23" fmla="*/ 234762 h 563710"/>
                <a:gd name="connsiteX24" fmla="*/ 347501 w 542587"/>
                <a:gd name="connsiteY24" fmla="*/ 238631 h 563710"/>
                <a:gd name="connsiteX25" fmla="*/ 341040 w 542587"/>
                <a:gd name="connsiteY25" fmla="*/ 250238 h 563710"/>
                <a:gd name="connsiteX26" fmla="*/ 338456 w 542587"/>
                <a:gd name="connsiteY26" fmla="*/ 264424 h 563710"/>
                <a:gd name="connsiteX27" fmla="*/ 338456 w 542587"/>
                <a:gd name="connsiteY27" fmla="*/ 278611 h 563710"/>
                <a:gd name="connsiteX28" fmla="*/ 284183 w 542587"/>
                <a:gd name="connsiteY28" fmla="*/ 278611 h 563710"/>
                <a:gd name="connsiteX29" fmla="*/ 284183 w 542587"/>
                <a:gd name="connsiteY29" fmla="*/ 270873 h 563710"/>
                <a:gd name="connsiteX30" fmla="*/ 363007 w 542587"/>
                <a:gd name="connsiteY30" fmla="*/ 197361 h 563710"/>
                <a:gd name="connsiteX31" fmla="*/ 178252 w 542587"/>
                <a:gd name="connsiteY31" fmla="*/ 197361 h 563710"/>
                <a:gd name="connsiteX32" fmla="*/ 218278 w 542587"/>
                <a:gd name="connsiteY32" fmla="*/ 197361 h 563710"/>
                <a:gd name="connsiteX33" fmla="*/ 218278 w 542587"/>
                <a:gd name="connsiteY33" fmla="*/ 441111 h 563710"/>
                <a:gd name="connsiteX34" fmla="*/ 160176 w 542587"/>
                <a:gd name="connsiteY34" fmla="*/ 441111 h 563710"/>
                <a:gd name="connsiteX35" fmla="*/ 160176 w 542587"/>
                <a:gd name="connsiteY35" fmla="*/ 272163 h 563710"/>
                <a:gd name="connsiteX36" fmla="*/ 113695 w 542587"/>
                <a:gd name="connsiteY36" fmla="*/ 272163 h 563710"/>
                <a:gd name="connsiteX37" fmla="*/ 113695 w 542587"/>
                <a:gd name="connsiteY37" fmla="*/ 236051 h 563710"/>
                <a:gd name="connsiteX38" fmla="*/ 121442 w 542587"/>
                <a:gd name="connsiteY38" fmla="*/ 236051 h 563710"/>
                <a:gd name="connsiteX39" fmla="*/ 147265 w 542587"/>
                <a:gd name="connsiteY39" fmla="*/ 232182 h 563710"/>
                <a:gd name="connsiteX40" fmla="*/ 164050 w 542587"/>
                <a:gd name="connsiteY40" fmla="*/ 223155 h 563710"/>
                <a:gd name="connsiteX41" fmla="*/ 173088 w 542587"/>
                <a:gd name="connsiteY41" fmla="*/ 210258 h 563710"/>
                <a:gd name="connsiteX42" fmla="*/ 178252 w 542587"/>
                <a:gd name="connsiteY42" fmla="*/ 197361 h 563710"/>
                <a:gd name="connsiteX43" fmla="*/ 25837 w 542587"/>
                <a:gd name="connsiteY43" fmla="*/ 154795 h 563710"/>
                <a:gd name="connsiteX44" fmla="*/ 25837 w 542587"/>
                <a:gd name="connsiteY44" fmla="*/ 515982 h 563710"/>
                <a:gd name="connsiteX45" fmla="*/ 47799 w 542587"/>
                <a:gd name="connsiteY45" fmla="*/ 537911 h 563710"/>
                <a:gd name="connsiteX46" fmla="*/ 431486 w 542587"/>
                <a:gd name="connsiteY46" fmla="*/ 537911 h 563710"/>
                <a:gd name="connsiteX47" fmla="*/ 436653 w 542587"/>
                <a:gd name="connsiteY47" fmla="*/ 532751 h 563710"/>
                <a:gd name="connsiteX48" fmla="*/ 436653 w 542587"/>
                <a:gd name="connsiteY48" fmla="*/ 491473 h 563710"/>
                <a:gd name="connsiteX49" fmla="*/ 471534 w 542587"/>
                <a:gd name="connsiteY49" fmla="*/ 456644 h 563710"/>
                <a:gd name="connsiteX50" fmla="*/ 511582 w 542587"/>
                <a:gd name="connsiteY50" fmla="*/ 456644 h 563710"/>
                <a:gd name="connsiteX51" fmla="*/ 516750 w 542587"/>
                <a:gd name="connsiteY51" fmla="*/ 451484 h 563710"/>
                <a:gd name="connsiteX52" fmla="*/ 516750 w 542587"/>
                <a:gd name="connsiteY52" fmla="*/ 154795 h 563710"/>
                <a:gd name="connsiteX53" fmla="*/ 347504 w 542587"/>
                <a:gd name="connsiteY53" fmla="*/ 90293 h 563710"/>
                <a:gd name="connsiteX54" fmla="*/ 347504 w 542587"/>
                <a:gd name="connsiteY54" fmla="*/ 94164 h 563710"/>
                <a:gd name="connsiteX55" fmla="*/ 347504 w 542587"/>
                <a:gd name="connsiteY55" fmla="*/ 99326 h 563710"/>
                <a:gd name="connsiteX56" fmla="*/ 346210 w 542587"/>
                <a:gd name="connsiteY56" fmla="*/ 105778 h 563710"/>
                <a:gd name="connsiteX57" fmla="*/ 342326 w 542587"/>
                <a:gd name="connsiteY57" fmla="*/ 107068 h 563710"/>
                <a:gd name="connsiteX58" fmla="*/ 338443 w 542587"/>
                <a:gd name="connsiteY58" fmla="*/ 104487 h 563710"/>
                <a:gd name="connsiteX59" fmla="*/ 337149 w 542587"/>
                <a:gd name="connsiteY59" fmla="*/ 100616 h 563710"/>
                <a:gd name="connsiteX60" fmla="*/ 338443 w 542587"/>
                <a:gd name="connsiteY60" fmla="*/ 96745 h 563710"/>
                <a:gd name="connsiteX61" fmla="*/ 339738 w 542587"/>
                <a:gd name="connsiteY61" fmla="*/ 94164 h 563710"/>
                <a:gd name="connsiteX62" fmla="*/ 342326 w 542587"/>
                <a:gd name="connsiteY62" fmla="*/ 92874 h 563710"/>
                <a:gd name="connsiteX63" fmla="*/ 347504 w 542587"/>
                <a:gd name="connsiteY63" fmla="*/ 90293 h 563710"/>
                <a:gd name="connsiteX64" fmla="*/ 211881 w 542587"/>
                <a:gd name="connsiteY64" fmla="*/ 74761 h 563710"/>
                <a:gd name="connsiteX65" fmla="*/ 214458 w 542587"/>
                <a:gd name="connsiteY65" fmla="*/ 76055 h 563710"/>
                <a:gd name="connsiteX66" fmla="*/ 217035 w 542587"/>
                <a:gd name="connsiteY66" fmla="*/ 78644 h 563710"/>
                <a:gd name="connsiteX67" fmla="*/ 217035 w 542587"/>
                <a:gd name="connsiteY67" fmla="*/ 83821 h 563710"/>
                <a:gd name="connsiteX68" fmla="*/ 217035 w 542587"/>
                <a:gd name="connsiteY68" fmla="*/ 90293 h 563710"/>
                <a:gd name="connsiteX69" fmla="*/ 217035 w 542587"/>
                <a:gd name="connsiteY69" fmla="*/ 96765 h 563710"/>
                <a:gd name="connsiteX70" fmla="*/ 217035 w 542587"/>
                <a:gd name="connsiteY70" fmla="*/ 101942 h 563710"/>
                <a:gd name="connsiteX71" fmla="*/ 214458 w 542587"/>
                <a:gd name="connsiteY71" fmla="*/ 104531 h 563710"/>
                <a:gd name="connsiteX72" fmla="*/ 211881 w 542587"/>
                <a:gd name="connsiteY72" fmla="*/ 105825 h 563710"/>
                <a:gd name="connsiteX73" fmla="*/ 206727 w 542587"/>
                <a:gd name="connsiteY73" fmla="*/ 101942 h 563710"/>
                <a:gd name="connsiteX74" fmla="*/ 205438 w 542587"/>
                <a:gd name="connsiteY74" fmla="*/ 90293 h 563710"/>
                <a:gd name="connsiteX75" fmla="*/ 206727 w 542587"/>
                <a:gd name="connsiteY75" fmla="*/ 85116 h 563710"/>
                <a:gd name="connsiteX76" fmla="*/ 206727 w 542587"/>
                <a:gd name="connsiteY76" fmla="*/ 79938 h 563710"/>
                <a:gd name="connsiteX77" fmla="*/ 208015 w 542587"/>
                <a:gd name="connsiteY77" fmla="*/ 76055 h 563710"/>
                <a:gd name="connsiteX78" fmla="*/ 211881 w 542587"/>
                <a:gd name="connsiteY78" fmla="*/ 74761 h 563710"/>
                <a:gd name="connsiteX79" fmla="*/ 165284 w 542587"/>
                <a:gd name="connsiteY79" fmla="*/ 73518 h 563710"/>
                <a:gd name="connsiteX80" fmla="*/ 169149 w 542587"/>
                <a:gd name="connsiteY80" fmla="*/ 76107 h 563710"/>
                <a:gd name="connsiteX81" fmla="*/ 170438 w 542587"/>
                <a:gd name="connsiteY81" fmla="*/ 83873 h 563710"/>
                <a:gd name="connsiteX82" fmla="*/ 158841 w 542587"/>
                <a:gd name="connsiteY82" fmla="*/ 83873 h 563710"/>
                <a:gd name="connsiteX83" fmla="*/ 160130 w 542587"/>
                <a:gd name="connsiteY83" fmla="*/ 76107 h 563710"/>
                <a:gd name="connsiteX84" fmla="*/ 165284 w 542587"/>
                <a:gd name="connsiteY84" fmla="*/ 73518 h 563710"/>
                <a:gd name="connsiteX85" fmla="*/ 403065 w 542587"/>
                <a:gd name="connsiteY85" fmla="*/ 64498 h 563710"/>
                <a:gd name="connsiteX86" fmla="*/ 417275 w 542587"/>
                <a:gd name="connsiteY86" fmla="*/ 116096 h 563710"/>
                <a:gd name="connsiteX87" fmla="*/ 415983 w 542587"/>
                <a:gd name="connsiteY87" fmla="*/ 121256 h 563710"/>
                <a:gd name="connsiteX88" fmla="*/ 410816 w 542587"/>
                <a:gd name="connsiteY88" fmla="*/ 122546 h 563710"/>
                <a:gd name="connsiteX89" fmla="*/ 409524 w 542587"/>
                <a:gd name="connsiteY89" fmla="*/ 122546 h 563710"/>
                <a:gd name="connsiteX90" fmla="*/ 408232 w 542587"/>
                <a:gd name="connsiteY90" fmla="*/ 121256 h 563710"/>
                <a:gd name="connsiteX91" fmla="*/ 408232 w 542587"/>
                <a:gd name="connsiteY91" fmla="*/ 132865 h 563710"/>
                <a:gd name="connsiteX92" fmla="*/ 409524 w 542587"/>
                <a:gd name="connsiteY92" fmla="*/ 132865 h 563710"/>
                <a:gd name="connsiteX93" fmla="*/ 410816 w 542587"/>
                <a:gd name="connsiteY93" fmla="*/ 132865 h 563710"/>
                <a:gd name="connsiteX94" fmla="*/ 414692 w 542587"/>
                <a:gd name="connsiteY94" fmla="*/ 132865 h 563710"/>
                <a:gd name="connsiteX95" fmla="*/ 421151 w 542587"/>
                <a:gd name="connsiteY95" fmla="*/ 131575 h 563710"/>
                <a:gd name="connsiteX96" fmla="*/ 426318 w 542587"/>
                <a:gd name="connsiteY96" fmla="*/ 128995 h 563710"/>
                <a:gd name="connsiteX97" fmla="*/ 430194 w 542587"/>
                <a:gd name="connsiteY97" fmla="*/ 125126 h 563710"/>
                <a:gd name="connsiteX98" fmla="*/ 432778 w 542587"/>
                <a:gd name="connsiteY98" fmla="*/ 116096 h 563710"/>
                <a:gd name="connsiteX99" fmla="*/ 446988 w 542587"/>
                <a:gd name="connsiteY99" fmla="*/ 64498 h 563710"/>
                <a:gd name="connsiteX100" fmla="*/ 431486 w 542587"/>
                <a:gd name="connsiteY100" fmla="*/ 64498 h 563710"/>
                <a:gd name="connsiteX101" fmla="*/ 426318 w 542587"/>
                <a:gd name="connsiteY101" fmla="*/ 100616 h 563710"/>
                <a:gd name="connsiteX102" fmla="*/ 425026 w 542587"/>
                <a:gd name="connsiteY102" fmla="*/ 100616 h 563710"/>
                <a:gd name="connsiteX103" fmla="*/ 419859 w 542587"/>
                <a:gd name="connsiteY103" fmla="*/ 64498 h 563710"/>
                <a:gd name="connsiteX104" fmla="*/ 275169 w 542587"/>
                <a:gd name="connsiteY104" fmla="*/ 64498 h 563710"/>
                <a:gd name="connsiteX105" fmla="*/ 275169 w 542587"/>
                <a:gd name="connsiteY105" fmla="*/ 103196 h 563710"/>
                <a:gd name="connsiteX106" fmla="*/ 279045 w 542587"/>
                <a:gd name="connsiteY106" fmla="*/ 113516 h 563710"/>
                <a:gd name="connsiteX107" fmla="*/ 288088 w 542587"/>
                <a:gd name="connsiteY107" fmla="*/ 117386 h 563710"/>
                <a:gd name="connsiteX108" fmla="*/ 295839 w 542587"/>
                <a:gd name="connsiteY108" fmla="*/ 114806 h 563710"/>
                <a:gd name="connsiteX109" fmla="*/ 301007 w 542587"/>
                <a:gd name="connsiteY109" fmla="*/ 109646 h 563710"/>
                <a:gd name="connsiteX110" fmla="*/ 301007 w 542587"/>
                <a:gd name="connsiteY110" fmla="*/ 116096 h 563710"/>
                <a:gd name="connsiteX111" fmla="*/ 315217 w 542587"/>
                <a:gd name="connsiteY111" fmla="*/ 116096 h 563710"/>
                <a:gd name="connsiteX112" fmla="*/ 315217 w 542587"/>
                <a:gd name="connsiteY112" fmla="*/ 64498 h 563710"/>
                <a:gd name="connsiteX113" fmla="*/ 301007 w 542587"/>
                <a:gd name="connsiteY113" fmla="*/ 64498 h 563710"/>
                <a:gd name="connsiteX114" fmla="*/ 301007 w 542587"/>
                <a:gd name="connsiteY114" fmla="*/ 98037 h 563710"/>
                <a:gd name="connsiteX115" fmla="*/ 298423 w 542587"/>
                <a:gd name="connsiteY115" fmla="*/ 104486 h 563710"/>
                <a:gd name="connsiteX116" fmla="*/ 294547 w 542587"/>
                <a:gd name="connsiteY116" fmla="*/ 105776 h 563710"/>
                <a:gd name="connsiteX117" fmla="*/ 291963 w 542587"/>
                <a:gd name="connsiteY117" fmla="*/ 104486 h 563710"/>
                <a:gd name="connsiteX118" fmla="*/ 290672 w 542587"/>
                <a:gd name="connsiteY118" fmla="*/ 99326 h 563710"/>
                <a:gd name="connsiteX119" fmla="*/ 290672 w 542587"/>
                <a:gd name="connsiteY119" fmla="*/ 64498 h 563710"/>
                <a:gd name="connsiteX120" fmla="*/ 399189 w 542587"/>
                <a:gd name="connsiteY120" fmla="*/ 63208 h 563710"/>
                <a:gd name="connsiteX121" fmla="*/ 391438 w 542587"/>
                <a:gd name="connsiteY121" fmla="*/ 65788 h 563710"/>
                <a:gd name="connsiteX122" fmla="*/ 386270 w 542587"/>
                <a:gd name="connsiteY122" fmla="*/ 72237 h 563710"/>
                <a:gd name="connsiteX123" fmla="*/ 386270 w 542587"/>
                <a:gd name="connsiteY123" fmla="*/ 64498 h 563710"/>
                <a:gd name="connsiteX124" fmla="*/ 372060 w 542587"/>
                <a:gd name="connsiteY124" fmla="*/ 64498 h 563710"/>
                <a:gd name="connsiteX125" fmla="*/ 372060 w 542587"/>
                <a:gd name="connsiteY125" fmla="*/ 116096 h 563710"/>
                <a:gd name="connsiteX126" fmla="*/ 387562 w 542587"/>
                <a:gd name="connsiteY126" fmla="*/ 116096 h 563710"/>
                <a:gd name="connsiteX127" fmla="*/ 387562 w 542587"/>
                <a:gd name="connsiteY127" fmla="*/ 86427 h 563710"/>
                <a:gd name="connsiteX128" fmla="*/ 390146 w 542587"/>
                <a:gd name="connsiteY128" fmla="*/ 79977 h 563710"/>
                <a:gd name="connsiteX129" fmla="*/ 396605 w 542587"/>
                <a:gd name="connsiteY129" fmla="*/ 77397 h 563710"/>
                <a:gd name="connsiteX130" fmla="*/ 399189 w 542587"/>
                <a:gd name="connsiteY130" fmla="*/ 77397 h 563710"/>
                <a:gd name="connsiteX131" fmla="*/ 401773 w 542587"/>
                <a:gd name="connsiteY131" fmla="*/ 78687 h 563710"/>
                <a:gd name="connsiteX132" fmla="*/ 401773 w 542587"/>
                <a:gd name="connsiteY132" fmla="*/ 63208 h 563710"/>
                <a:gd name="connsiteX133" fmla="*/ 400481 w 542587"/>
                <a:gd name="connsiteY133" fmla="*/ 63208 h 563710"/>
                <a:gd name="connsiteX134" fmla="*/ 343638 w 542587"/>
                <a:gd name="connsiteY134" fmla="*/ 63208 h 563710"/>
                <a:gd name="connsiteX135" fmla="*/ 335887 w 542587"/>
                <a:gd name="connsiteY135" fmla="*/ 64498 h 563710"/>
                <a:gd name="connsiteX136" fmla="*/ 329428 w 542587"/>
                <a:gd name="connsiteY136" fmla="*/ 67078 h 563710"/>
                <a:gd name="connsiteX137" fmla="*/ 325552 w 542587"/>
                <a:gd name="connsiteY137" fmla="*/ 72237 h 563710"/>
                <a:gd name="connsiteX138" fmla="*/ 324260 w 542587"/>
                <a:gd name="connsiteY138" fmla="*/ 79977 h 563710"/>
                <a:gd name="connsiteX139" fmla="*/ 337179 w 542587"/>
                <a:gd name="connsiteY139" fmla="*/ 79977 h 563710"/>
                <a:gd name="connsiteX140" fmla="*/ 338471 w 542587"/>
                <a:gd name="connsiteY140" fmla="*/ 74817 h 563710"/>
                <a:gd name="connsiteX141" fmla="*/ 343638 w 542587"/>
                <a:gd name="connsiteY141" fmla="*/ 73527 h 563710"/>
                <a:gd name="connsiteX142" fmla="*/ 347514 w 542587"/>
                <a:gd name="connsiteY142" fmla="*/ 74817 h 563710"/>
                <a:gd name="connsiteX143" fmla="*/ 347514 w 542587"/>
                <a:gd name="connsiteY143" fmla="*/ 78687 h 563710"/>
                <a:gd name="connsiteX144" fmla="*/ 347514 w 542587"/>
                <a:gd name="connsiteY144" fmla="*/ 81267 h 563710"/>
                <a:gd name="connsiteX145" fmla="*/ 347514 w 542587"/>
                <a:gd name="connsiteY145" fmla="*/ 82557 h 563710"/>
                <a:gd name="connsiteX146" fmla="*/ 344930 w 542587"/>
                <a:gd name="connsiteY146" fmla="*/ 83847 h 563710"/>
                <a:gd name="connsiteX147" fmla="*/ 342347 w 542587"/>
                <a:gd name="connsiteY147" fmla="*/ 85137 h 563710"/>
                <a:gd name="connsiteX148" fmla="*/ 335887 w 542587"/>
                <a:gd name="connsiteY148" fmla="*/ 86427 h 563710"/>
                <a:gd name="connsiteX149" fmla="*/ 329428 w 542587"/>
                <a:gd name="connsiteY149" fmla="*/ 89007 h 563710"/>
                <a:gd name="connsiteX150" fmla="*/ 324260 w 542587"/>
                <a:gd name="connsiteY150" fmla="*/ 94167 h 563710"/>
                <a:gd name="connsiteX151" fmla="*/ 322968 w 542587"/>
                <a:gd name="connsiteY151" fmla="*/ 101906 h 563710"/>
                <a:gd name="connsiteX152" fmla="*/ 325552 w 542587"/>
                <a:gd name="connsiteY152" fmla="*/ 113516 h 563710"/>
                <a:gd name="connsiteX153" fmla="*/ 335887 w 542587"/>
                <a:gd name="connsiteY153" fmla="*/ 117386 h 563710"/>
                <a:gd name="connsiteX154" fmla="*/ 343638 w 542587"/>
                <a:gd name="connsiteY154" fmla="*/ 116096 h 563710"/>
                <a:gd name="connsiteX155" fmla="*/ 348806 w 542587"/>
                <a:gd name="connsiteY155" fmla="*/ 109646 h 563710"/>
                <a:gd name="connsiteX156" fmla="*/ 348806 w 542587"/>
                <a:gd name="connsiteY156" fmla="*/ 113516 h 563710"/>
                <a:gd name="connsiteX157" fmla="*/ 348806 w 542587"/>
                <a:gd name="connsiteY157" fmla="*/ 116096 h 563710"/>
                <a:gd name="connsiteX158" fmla="*/ 364308 w 542587"/>
                <a:gd name="connsiteY158" fmla="*/ 116096 h 563710"/>
                <a:gd name="connsiteX159" fmla="*/ 363017 w 542587"/>
                <a:gd name="connsiteY159" fmla="*/ 110936 h 563710"/>
                <a:gd name="connsiteX160" fmla="*/ 361725 w 542587"/>
                <a:gd name="connsiteY160" fmla="*/ 104486 h 563710"/>
                <a:gd name="connsiteX161" fmla="*/ 361725 w 542587"/>
                <a:gd name="connsiteY161" fmla="*/ 78687 h 563710"/>
                <a:gd name="connsiteX162" fmla="*/ 357849 w 542587"/>
                <a:gd name="connsiteY162" fmla="*/ 67078 h 563710"/>
                <a:gd name="connsiteX163" fmla="*/ 343638 w 542587"/>
                <a:gd name="connsiteY163" fmla="*/ 63208 h 563710"/>
                <a:gd name="connsiteX164" fmla="*/ 267418 w 542587"/>
                <a:gd name="connsiteY164" fmla="*/ 63208 h 563710"/>
                <a:gd name="connsiteX165" fmla="*/ 259667 w 542587"/>
                <a:gd name="connsiteY165" fmla="*/ 65788 h 563710"/>
                <a:gd name="connsiteX166" fmla="*/ 254499 w 542587"/>
                <a:gd name="connsiteY166" fmla="*/ 72237 h 563710"/>
                <a:gd name="connsiteX167" fmla="*/ 254499 w 542587"/>
                <a:gd name="connsiteY167" fmla="*/ 64498 h 563710"/>
                <a:gd name="connsiteX168" fmla="*/ 240289 w 542587"/>
                <a:gd name="connsiteY168" fmla="*/ 64498 h 563710"/>
                <a:gd name="connsiteX169" fmla="*/ 240289 w 542587"/>
                <a:gd name="connsiteY169" fmla="*/ 116096 h 563710"/>
                <a:gd name="connsiteX170" fmla="*/ 255791 w 542587"/>
                <a:gd name="connsiteY170" fmla="*/ 116096 h 563710"/>
                <a:gd name="connsiteX171" fmla="*/ 255791 w 542587"/>
                <a:gd name="connsiteY171" fmla="*/ 86427 h 563710"/>
                <a:gd name="connsiteX172" fmla="*/ 258375 w 542587"/>
                <a:gd name="connsiteY172" fmla="*/ 79977 h 563710"/>
                <a:gd name="connsiteX173" fmla="*/ 266126 w 542587"/>
                <a:gd name="connsiteY173" fmla="*/ 77397 h 563710"/>
                <a:gd name="connsiteX174" fmla="*/ 267418 w 542587"/>
                <a:gd name="connsiteY174" fmla="*/ 77397 h 563710"/>
                <a:gd name="connsiteX175" fmla="*/ 270002 w 542587"/>
                <a:gd name="connsiteY175" fmla="*/ 78687 h 563710"/>
                <a:gd name="connsiteX176" fmla="*/ 270002 w 542587"/>
                <a:gd name="connsiteY176" fmla="*/ 63208 h 563710"/>
                <a:gd name="connsiteX177" fmla="*/ 268710 w 542587"/>
                <a:gd name="connsiteY177" fmla="*/ 63208 h 563710"/>
                <a:gd name="connsiteX178" fmla="*/ 164068 w 542587"/>
                <a:gd name="connsiteY178" fmla="*/ 63208 h 563710"/>
                <a:gd name="connsiteX179" fmla="*/ 153733 w 542587"/>
                <a:gd name="connsiteY179" fmla="*/ 65788 h 563710"/>
                <a:gd name="connsiteX180" fmla="*/ 147274 w 542587"/>
                <a:gd name="connsiteY180" fmla="*/ 70947 h 563710"/>
                <a:gd name="connsiteX181" fmla="*/ 144690 w 542587"/>
                <a:gd name="connsiteY181" fmla="*/ 78687 h 563710"/>
                <a:gd name="connsiteX182" fmla="*/ 143398 w 542587"/>
                <a:gd name="connsiteY182" fmla="*/ 89007 h 563710"/>
                <a:gd name="connsiteX183" fmla="*/ 144690 w 542587"/>
                <a:gd name="connsiteY183" fmla="*/ 99326 h 563710"/>
                <a:gd name="connsiteX184" fmla="*/ 147274 w 542587"/>
                <a:gd name="connsiteY184" fmla="*/ 108356 h 563710"/>
                <a:gd name="connsiteX185" fmla="*/ 152441 w 542587"/>
                <a:gd name="connsiteY185" fmla="*/ 114806 h 563710"/>
                <a:gd name="connsiteX186" fmla="*/ 164068 w 542587"/>
                <a:gd name="connsiteY186" fmla="*/ 117386 h 563710"/>
                <a:gd name="connsiteX187" fmla="*/ 179570 w 542587"/>
                <a:gd name="connsiteY187" fmla="*/ 112226 h 563710"/>
                <a:gd name="connsiteX188" fmla="*/ 184738 w 542587"/>
                <a:gd name="connsiteY188" fmla="*/ 98037 h 563710"/>
                <a:gd name="connsiteX189" fmla="*/ 170527 w 542587"/>
                <a:gd name="connsiteY189" fmla="*/ 98037 h 563710"/>
                <a:gd name="connsiteX190" fmla="*/ 169235 w 542587"/>
                <a:gd name="connsiteY190" fmla="*/ 105776 h 563710"/>
                <a:gd name="connsiteX191" fmla="*/ 164068 w 542587"/>
                <a:gd name="connsiteY191" fmla="*/ 108356 h 563710"/>
                <a:gd name="connsiteX192" fmla="*/ 160192 w 542587"/>
                <a:gd name="connsiteY192" fmla="*/ 104486 h 563710"/>
                <a:gd name="connsiteX193" fmla="*/ 158900 w 542587"/>
                <a:gd name="connsiteY193" fmla="*/ 96747 h 563710"/>
                <a:gd name="connsiteX194" fmla="*/ 158900 w 542587"/>
                <a:gd name="connsiteY194" fmla="*/ 92877 h 563710"/>
                <a:gd name="connsiteX195" fmla="*/ 184738 w 542587"/>
                <a:gd name="connsiteY195" fmla="*/ 92877 h 563710"/>
                <a:gd name="connsiteX196" fmla="*/ 184738 w 542587"/>
                <a:gd name="connsiteY196" fmla="*/ 81267 h 563710"/>
                <a:gd name="connsiteX197" fmla="*/ 182154 w 542587"/>
                <a:gd name="connsiteY197" fmla="*/ 72237 h 563710"/>
                <a:gd name="connsiteX198" fmla="*/ 175695 w 542587"/>
                <a:gd name="connsiteY198" fmla="*/ 65788 h 563710"/>
                <a:gd name="connsiteX199" fmla="*/ 164068 w 542587"/>
                <a:gd name="connsiteY199" fmla="*/ 63208 h 563710"/>
                <a:gd name="connsiteX200" fmla="*/ 191197 w 542587"/>
                <a:gd name="connsiteY200" fmla="*/ 49018 h 563710"/>
                <a:gd name="connsiteX201" fmla="*/ 191197 w 542587"/>
                <a:gd name="connsiteY201" fmla="*/ 116096 h 563710"/>
                <a:gd name="connsiteX202" fmla="*/ 205408 w 542587"/>
                <a:gd name="connsiteY202" fmla="*/ 116096 h 563710"/>
                <a:gd name="connsiteX203" fmla="*/ 205408 w 542587"/>
                <a:gd name="connsiteY203" fmla="*/ 109646 h 563710"/>
                <a:gd name="connsiteX204" fmla="*/ 206700 w 542587"/>
                <a:gd name="connsiteY204" fmla="*/ 112226 h 563710"/>
                <a:gd name="connsiteX205" fmla="*/ 209284 w 542587"/>
                <a:gd name="connsiteY205" fmla="*/ 114806 h 563710"/>
                <a:gd name="connsiteX206" fmla="*/ 211867 w 542587"/>
                <a:gd name="connsiteY206" fmla="*/ 116096 h 563710"/>
                <a:gd name="connsiteX207" fmla="*/ 217035 w 542587"/>
                <a:gd name="connsiteY207" fmla="*/ 117386 h 563710"/>
                <a:gd name="connsiteX208" fmla="*/ 223494 w 542587"/>
                <a:gd name="connsiteY208" fmla="*/ 116096 h 563710"/>
                <a:gd name="connsiteX209" fmla="*/ 228662 w 542587"/>
                <a:gd name="connsiteY209" fmla="*/ 110936 h 563710"/>
                <a:gd name="connsiteX210" fmla="*/ 231245 w 542587"/>
                <a:gd name="connsiteY210" fmla="*/ 103196 h 563710"/>
                <a:gd name="connsiteX211" fmla="*/ 232537 w 542587"/>
                <a:gd name="connsiteY211" fmla="*/ 90297 h 563710"/>
                <a:gd name="connsiteX212" fmla="*/ 232537 w 542587"/>
                <a:gd name="connsiteY212" fmla="*/ 79977 h 563710"/>
                <a:gd name="connsiteX213" fmla="*/ 229954 w 542587"/>
                <a:gd name="connsiteY213" fmla="*/ 70947 h 563710"/>
                <a:gd name="connsiteX214" fmla="*/ 226078 w 542587"/>
                <a:gd name="connsiteY214" fmla="*/ 65788 h 563710"/>
                <a:gd name="connsiteX215" fmla="*/ 218327 w 542587"/>
                <a:gd name="connsiteY215" fmla="*/ 63208 h 563710"/>
                <a:gd name="connsiteX216" fmla="*/ 214451 w 542587"/>
                <a:gd name="connsiteY216" fmla="*/ 64498 h 563710"/>
                <a:gd name="connsiteX217" fmla="*/ 211867 w 542587"/>
                <a:gd name="connsiteY217" fmla="*/ 64498 h 563710"/>
                <a:gd name="connsiteX218" fmla="*/ 209284 w 542587"/>
                <a:gd name="connsiteY218" fmla="*/ 67078 h 563710"/>
                <a:gd name="connsiteX219" fmla="*/ 206700 w 542587"/>
                <a:gd name="connsiteY219" fmla="*/ 70947 h 563710"/>
                <a:gd name="connsiteX220" fmla="*/ 206700 w 542587"/>
                <a:gd name="connsiteY220" fmla="*/ 49018 h 563710"/>
                <a:gd name="connsiteX221" fmla="*/ 100766 w 542587"/>
                <a:gd name="connsiteY221" fmla="*/ 49018 h 563710"/>
                <a:gd name="connsiteX222" fmla="*/ 100766 w 542587"/>
                <a:gd name="connsiteY222" fmla="*/ 116096 h 563710"/>
                <a:gd name="connsiteX223" fmla="*/ 116269 w 542587"/>
                <a:gd name="connsiteY223" fmla="*/ 116096 h 563710"/>
                <a:gd name="connsiteX224" fmla="*/ 116269 w 542587"/>
                <a:gd name="connsiteY224" fmla="*/ 87717 h 563710"/>
                <a:gd name="connsiteX225" fmla="*/ 138230 w 542587"/>
                <a:gd name="connsiteY225" fmla="*/ 87717 h 563710"/>
                <a:gd name="connsiteX226" fmla="*/ 138230 w 542587"/>
                <a:gd name="connsiteY226" fmla="*/ 74817 h 563710"/>
                <a:gd name="connsiteX227" fmla="*/ 116269 w 542587"/>
                <a:gd name="connsiteY227" fmla="*/ 74817 h 563710"/>
                <a:gd name="connsiteX228" fmla="*/ 116269 w 542587"/>
                <a:gd name="connsiteY228" fmla="*/ 61918 h 563710"/>
                <a:gd name="connsiteX229" fmla="*/ 139522 w 542587"/>
                <a:gd name="connsiteY229" fmla="*/ 61918 h 563710"/>
                <a:gd name="connsiteX230" fmla="*/ 139522 w 542587"/>
                <a:gd name="connsiteY230" fmla="*/ 49018 h 563710"/>
                <a:gd name="connsiteX231" fmla="*/ 82680 w 542587"/>
                <a:gd name="connsiteY231" fmla="*/ 0 h 563710"/>
                <a:gd name="connsiteX232" fmla="*/ 99474 w 542587"/>
                <a:gd name="connsiteY232" fmla="*/ 16769 h 563710"/>
                <a:gd name="connsiteX233" fmla="*/ 98182 w 542587"/>
                <a:gd name="connsiteY233" fmla="*/ 21929 h 563710"/>
                <a:gd name="connsiteX234" fmla="*/ 161484 w 542587"/>
                <a:gd name="connsiteY234" fmla="*/ 21929 h 563710"/>
                <a:gd name="connsiteX235" fmla="*/ 160192 w 542587"/>
                <a:gd name="connsiteY235" fmla="*/ 16769 h 563710"/>
                <a:gd name="connsiteX236" fmla="*/ 176987 w 542587"/>
                <a:gd name="connsiteY236" fmla="*/ 0 h 563710"/>
                <a:gd name="connsiteX237" fmla="*/ 193781 w 542587"/>
                <a:gd name="connsiteY237" fmla="*/ 16769 h 563710"/>
                <a:gd name="connsiteX238" fmla="*/ 192489 w 542587"/>
                <a:gd name="connsiteY238" fmla="*/ 21929 h 563710"/>
                <a:gd name="connsiteX239" fmla="*/ 255791 w 542587"/>
                <a:gd name="connsiteY239" fmla="*/ 21929 h 563710"/>
                <a:gd name="connsiteX240" fmla="*/ 255791 w 542587"/>
                <a:gd name="connsiteY240" fmla="*/ 16769 h 563710"/>
                <a:gd name="connsiteX241" fmla="*/ 271294 w 542587"/>
                <a:gd name="connsiteY241" fmla="*/ 0 h 563710"/>
                <a:gd name="connsiteX242" fmla="*/ 288088 w 542587"/>
                <a:gd name="connsiteY242" fmla="*/ 16769 h 563710"/>
                <a:gd name="connsiteX243" fmla="*/ 286796 w 542587"/>
                <a:gd name="connsiteY243" fmla="*/ 21929 h 563710"/>
                <a:gd name="connsiteX244" fmla="*/ 350098 w 542587"/>
                <a:gd name="connsiteY244" fmla="*/ 21929 h 563710"/>
                <a:gd name="connsiteX245" fmla="*/ 350098 w 542587"/>
                <a:gd name="connsiteY245" fmla="*/ 16769 h 563710"/>
                <a:gd name="connsiteX246" fmla="*/ 365600 w 542587"/>
                <a:gd name="connsiteY246" fmla="*/ 0 h 563710"/>
                <a:gd name="connsiteX247" fmla="*/ 382395 w 542587"/>
                <a:gd name="connsiteY247" fmla="*/ 16769 h 563710"/>
                <a:gd name="connsiteX248" fmla="*/ 382395 w 542587"/>
                <a:gd name="connsiteY248" fmla="*/ 21929 h 563710"/>
                <a:gd name="connsiteX249" fmla="*/ 445696 w 542587"/>
                <a:gd name="connsiteY249" fmla="*/ 21929 h 563710"/>
                <a:gd name="connsiteX250" fmla="*/ 444405 w 542587"/>
                <a:gd name="connsiteY250" fmla="*/ 16769 h 563710"/>
                <a:gd name="connsiteX251" fmla="*/ 461199 w 542587"/>
                <a:gd name="connsiteY251" fmla="*/ 0 h 563710"/>
                <a:gd name="connsiteX252" fmla="*/ 476701 w 542587"/>
                <a:gd name="connsiteY252" fmla="*/ 16769 h 563710"/>
                <a:gd name="connsiteX253" fmla="*/ 476701 w 542587"/>
                <a:gd name="connsiteY253" fmla="*/ 21929 h 563710"/>
                <a:gd name="connsiteX254" fmla="*/ 496080 w 542587"/>
                <a:gd name="connsiteY254" fmla="*/ 21929 h 563710"/>
                <a:gd name="connsiteX255" fmla="*/ 542587 w 542587"/>
                <a:gd name="connsiteY255" fmla="*/ 68368 h 563710"/>
                <a:gd name="connsiteX256" fmla="*/ 542587 w 542587"/>
                <a:gd name="connsiteY256" fmla="*/ 463094 h 563710"/>
                <a:gd name="connsiteX257" fmla="*/ 441821 w 542587"/>
                <a:gd name="connsiteY257" fmla="*/ 563710 h 563710"/>
                <a:gd name="connsiteX258" fmla="*/ 47799 w 542587"/>
                <a:gd name="connsiteY258" fmla="*/ 563710 h 563710"/>
                <a:gd name="connsiteX259" fmla="*/ 0 w 542587"/>
                <a:gd name="connsiteY259" fmla="*/ 515982 h 563710"/>
                <a:gd name="connsiteX260" fmla="*/ 0 w 542587"/>
                <a:gd name="connsiteY260" fmla="*/ 68368 h 563710"/>
                <a:gd name="connsiteX261" fmla="*/ 47799 w 542587"/>
                <a:gd name="connsiteY261" fmla="*/ 21929 h 563710"/>
                <a:gd name="connsiteX262" fmla="*/ 67177 w 542587"/>
                <a:gd name="connsiteY262" fmla="*/ 21929 h 563710"/>
                <a:gd name="connsiteX263" fmla="*/ 65886 w 542587"/>
                <a:gd name="connsiteY263" fmla="*/ 16769 h 563710"/>
                <a:gd name="connsiteX264" fmla="*/ 82680 w 542587"/>
                <a:gd name="connsiteY264" fmla="*/ 0 h 5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542587" h="563710">
                  <a:moveTo>
                    <a:pt x="363007" y="197361"/>
                  </a:moveTo>
                  <a:cubicBezTo>
                    <a:pt x="378514" y="197361"/>
                    <a:pt x="390143" y="199940"/>
                    <a:pt x="400481" y="203809"/>
                  </a:cubicBezTo>
                  <a:cubicBezTo>
                    <a:pt x="409526" y="206389"/>
                    <a:pt x="417280" y="211548"/>
                    <a:pt x="423741" y="217996"/>
                  </a:cubicBezTo>
                  <a:cubicBezTo>
                    <a:pt x="428909" y="223155"/>
                    <a:pt x="432786" y="230893"/>
                    <a:pt x="435370" y="238631"/>
                  </a:cubicBezTo>
                  <a:cubicBezTo>
                    <a:pt x="437955" y="247659"/>
                    <a:pt x="439247" y="256686"/>
                    <a:pt x="439247" y="265714"/>
                  </a:cubicBezTo>
                  <a:cubicBezTo>
                    <a:pt x="439247" y="274742"/>
                    <a:pt x="437955" y="282480"/>
                    <a:pt x="436663" y="290218"/>
                  </a:cubicBezTo>
                  <a:cubicBezTo>
                    <a:pt x="435370" y="296667"/>
                    <a:pt x="434078" y="303115"/>
                    <a:pt x="431494" y="308274"/>
                  </a:cubicBezTo>
                  <a:cubicBezTo>
                    <a:pt x="427617" y="314722"/>
                    <a:pt x="423741" y="319881"/>
                    <a:pt x="418572" y="326329"/>
                  </a:cubicBezTo>
                  <a:cubicBezTo>
                    <a:pt x="414695" y="331488"/>
                    <a:pt x="408234" y="337936"/>
                    <a:pt x="400481" y="345674"/>
                  </a:cubicBezTo>
                  <a:cubicBezTo>
                    <a:pt x="388851" y="357282"/>
                    <a:pt x="378514" y="366309"/>
                    <a:pt x="369468" y="374048"/>
                  </a:cubicBezTo>
                  <a:cubicBezTo>
                    <a:pt x="361715" y="381786"/>
                    <a:pt x="355254" y="389524"/>
                    <a:pt x="352670" y="397262"/>
                  </a:cubicBezTo>
                  <a:lnTo>
                    <a:pt x="439247" y="397262"/>
                  </a:lnTo>
                  <a:lnTo>
                    <a:pt x="439247" y="441111"/>
                  </a:lnTo>
                  <a:lnTo>
                    <a:pt x="282891" y="441111"/>
                  </a:lnTo>
                  <a:cubicBezTo>
                    <a:pt x="282891" y="426924"/>
                    <a:pt x="285475" y="414028"/>
                    <a:pt x="289352" y="402421"/>
                  </a:cubicBezTo>
                  <a:cubicBezTo>
                    <a:pt x="293229" y="390813"/>
                    <a:pt x="297105" y="380496"/>
                    <a:pt x="303566" y="371468"/>
                  </a:cubicBezTo>
                  <a:cubicBezTo>
                    <a:pt x="308735" y="362440"/>
                    <a:pt x="315196" y="354702"/>
                    <a:pt x="321657" y="348254"/>
                  </a:cubicBezTo>
                  <a:cubicBezTo>
                    <a:pt x="326826" y="341805"/>
                    <a:pt x="333287" y="336647"/>
                    <a:pt x="338456" y="331488"/>
                  </a:cubicBezTo>
                  <a:cubicBezTo>
                    <a:pt x="348793" y="322460"/>
                    <a:pt x="356546" y="314722"/>
                    <a:pt x="363007" y="308274"/>
                  </a:cubicBezTo>
                  <a:cubicBezTo>
                    <a:pt x="368176" y="301825"/>
                    <a:pt x="372053" y="296667"/>
                    <a:pt x="375929" y="291508"/>
                  </a:cubicBezTo>
                  <a:cubicBezTo>
                    <a:pt x="378514" y="287639"/>
                    <a:pt x="379806" y="282480"/>
                    <a:pt x="379806" y="278611"/>
                  </a:cubicBezTo>
                  <a:cubicBezTo>
                    <a:pt x="381098" y="274742"/>
                    <a:pt x="381098" y="270873"/>
                    <a:pt x="381098" y="265714"/>
                  </a:cubicBezTo>
                  <a:cubicBezTo>
                    <a:pt x="381098" y="256686"/>
                    <a:pt x="379806" y="248948"/>
                    <a:pt x="377221" y="242500"/>
                  </a:cubicBezTo>
                  <a:cubicBezTo>
                    <a:pt x="374637" y="237341"/>
                    <a:pt x="369468" y="234762"/>
                    <a:pt x="360423" y="234762"/>
                  </a:cubicBezTo>
                  <a:cubicBezTo>
                    <a:pt x="355254" y="234762"/>
                    <a:pt x="351378" y="236051"/>
                    <a:pt x="347501" y="238631"/>
                  </a:cubicBezTo>
                  <a:cubicBezTo>
                    <a:pt x="344917" y="241210"/>
                    <a:pt x="342332" y="245079"/>
                    <a:pt x="341040" y="250238"/>
                  </a:cubicBezTo>
                  <a:cubicBezTo>
                    <a:pt x="339748" y="254107"/>
                    <a:pt x="339748" y="259266"/>
                    <a:pt x="338456" y="264424"/>
                  </a:cubicBezTo>
                  <a:cubicBezTo>
                    <a:pt x="338456" y="269583"/>
                    <a:pt x="338456" y="274742"/>
                    <a:pt x="338456" y="278611"/>
                  </a:cubicBezTo>
                  <a:lnTo>
                    <a:pt x="284183" y="278611"/>
                  </a:lnTo>
                  <a:lnTo>
                    <a:pt x="284183" y="270873"/>
                  </a:lnTo>
                  <a:cubicBezTo>
                    <a:pt x="284183" y="221865"/>
                    <a:pt x="311319" y="197361"/>
                    <a:pt x="363007" y="197361"/>
                  </a:cubicBezTo>
                  <a:close/>
                  <a:moveTo>
                    <a:pt x="178252" y="197361"/>
                  </a:moveTo>
                  <a:lnTo>
                    <a:pt x="218278" y="197361"/>
                  </a:lnTo>
                  <a:lnTo>
                    <a:pt x="218278" y="441111"/>
                  </a:lnTo>
                  <a:lnTo>
                    <a:pt x="160176" y="441111"/>
                  </a:lnTo>
                  <a:lnTo>
                    <a:pt x="160176" y="272163"/>
                  </a:lnTo>
                  <a:lnTo>
                    <a:pt x="113695" y="272163"/>
                  </a:lnTo>
                  <a:lnTo>
                    <a:pt x="113695" y="236051"/>
                  </a:lnTo>
                  <a:lnTo>
                    <a:pt x="121442" y="236051"/>
                  </a:lnTo>
                  <a:cubicBezTo>
                    <a:pt x="131771" y="236051"/>
                    <a:pt x="140809" y="234762"/>
                    <a:pt x="147265" y="232182"/>
                  </a:cubicBezTo>
                  <a:cubicBezTo>
                    <a:pt x="155012" y="229603"/>
                    <a:pt x="160176" y="227024"/>
                    <a:pt x="164050" y="223155"/>
                  </a:cubicBezTo>
                  <a:cubicBezTo>
                    <a:pt x="169214" y="219286"/>
                    <a:pt x="171797" y="215417"/>
                    <a:pt x="173088" y="210258"/>
                  </a:cubicBezTo>
                  <a:cubicBezTo>
                    <a:pt x="175670" y="206389"/>
                    <a:pt x="176961" y="201230"/>
                    <a:pt x="178252" y="197361"/>
                  </a:cubicBezTo>
                  <a:close/>
                  <a:moveTo>
                    <a:pt x="25837" y="154795"/>
                  </a:moveTo>
                  <a:lnTo>
                    <a:pt x="25837" y="515982"/>
                  </a:lnTo>
                  <a:cubicBezTo>
                    <a:pt x="25837" y="527591"/>
                    <a:pt x="36172" y="537911"/>
                    <a:pt x="47799" y="537911"/>
                  </a:cubicBezTo>
                  <a:lnTo>
                    <a:pt x="431486" y="537911"/>
                  </a:lnTo>
                  <a:lnTo>
                    <a:pt x="436653" y="532751"/>
                  </a:lnTo>
                  <a:lnTo>
                    <a:pt x="436653" y="491473"/>
                  </a:lnTo>
                  <a:cubicBezTo>
                    <a:pt x="436653" y="472123"/>
                    <a:pt x="452156" y="456644"/>
                    <a:pt x="471534" y="456644"/>
                  </a:cubicBezTo>
                  <a:lnTo>
                    <a:pt x="511582" y="456644"/>
                  </a:lnTo>
                  <a:lnTo>
                    <a:pt x="516750" y="451484"/>
                  </a:lnTo>
                  <a:lnTo>
                    <a:pt x="516750" y="154795"/>
                  </a:lnTo>
                  <a:close/>
                  <a:moveTo>
                    <a:pt x="347504" y="90293"/>
                  </a:moveTo>
                  <a:cubicBezTo>
                    <a:pt x="347504" y="91583"/>
                    <a:pt x="347504" y="92874"/>
                    <a:pt x="347504" y="94164"/>
                  </a:cubicBezTo>
                  <a:cubicBezTo>
                    <a:pt x="347504" y="95455"/>
                    <a:pt x="347504" y="98035"/>
                    <a:pt x="347504" y="99326"/>
                  </a:cubicBezTo>
                  <a:cubicBezTo>
                    <a:pt x="347504" y="101906"/>
                    <a:pt x="347504" y="104487"/>
                    <a:pt x="346210" y="105778"/>
                  </a:cubicBezTo>
                  <a:cubicBezTo>
                    <a:pt x="344915" y="105778"/>
                    <a:pt x="343621" y="107068"/>
                    <a:pt x="342326" y="107068"/>
                  </a:cubicBezTo>
                  <a:cubicBezTo>
                    <a:pt x="339738" y="107068"/>
                    <a:pt x="339738" y="105778"/>
                    <a:pt x="338443" y="104487"/>
                  </a:cubicBezTo>
                  <a:cubicBezTo>
                    <a:pt x="337149" y="104487"/>
                    <a:pt x="337149" y="101906"/>
                    <a:pt x="337149" y="100616"/>
                  </a:cubicBezTo>
                  <a:cubicBezTo>
                    <a:pt x="337149" y="99326"/>
                    <a:pt x="337149" y="98035"/>
                    <a:pt x="338443" y="96745"/>
                  </a:cubicBezTo>
                  <a:cubicBezTo>
                    <a:pt x="338443" y="95455"/>
                    <a:pt x="338443" y="95455"/>
                    <a:pt x="339738" y="94164"/>
                  </a:cubicBezTo>
                  <a:cubicBezTo>
                    <a:pt x="339738" y="94164"/>
                    <a:pt x="341032" y="94164"/>
                    <a:pt x="342326" y="92874"/>
                  </a:cubicBezTo>
                  <a:cubicBezTo>
                    <a:pt x="343621" y="92874"/>
                    <a:pt x="346210" y="91583"/>
                    <a:pt x="347504" y="90293"/>
                  </a:cubicBezTo>
                  <a:close/>
                  <a:moveTo>
                    <a:pt x="211881" y="74761"/>
                  </a:moveTo>
                  <a:cubicBezTo>
                    <a:pt x="213169" y="74761"/>
                    <a:pt x="214458" y="74761"/>
                    <a:pt x="214458" y="76055"/>
                  </a:cubicBezTo>
                  <a:cubicBezTo>
                    <a:pt x="215746" y="76055"/>
                    <a:pt x="215746" y="77350"/>
                    <a:pt x="217035" y="78644"/>
                  </a:cubicBezTo>
                  <a:cubicBezTo>
                    <a:pt x="217035" y="79938"/>
                    <a:pt x="217035" y="82527"/>
                    <a:pt x="217035" y="83821"/>
                  </a:cubicBezTo>
                  <a:cubicBezTo>
                    <a:pt x="217035" y="85116"/>
                    <a:pt x="217035" y="87704"/>
                    <a:pt x="217035" y="90293"/>
                  </a:cubicBezTo>
                  <a:cubicBezTo>
                    <a:pt x="217035" y="92882"/>
                    <a:pt x="217035" y="94176"/>
                    <a:pt x="217035" y="96765"/>
                  </a:cubicBezTo>
                  <a:cubicBezTo>
                    <a:pt x="217035" y="98059"/>
                    <a:pt x="217035" y="99353"/>
                    <a:pt x="217035" y="101942"/>
                  </a:cubicBezTo>
                  <a:cubicBezTo>
                    <a:pt x="215746" y="103236"/>
                    <a:pt x="215746" y="104531"/>
                    <a:pt x="214458" y="104531"/>
                  </a:cubicBezTo>
                  <a:cubicBezTo>
                    <a:pt x="214458" y="105825"/>
                    <a:pt x="213169" y="105825"/>
                    <a:pt x="211881" y="105825"/>
                  </a:cubicBezTo>
                  <a:cubicBezTo>
                    <a:pt x="209304" y="105825"/>
                    <a:pt x="208015" y="104531"/>
                    <a:pt x="206727" y="101942"/>
                  </a:cubicBezTo>
                  <a:cubicBezTo>
                    <a:pt x="206727" y="99353"/>
                    <a:pt x="205438" y="95470"/>
                    <a:pt x="205438" y="90293"/>
                  </a:cubicBezTo>
                  <a:cubicBezTo>
                    <a:pt x="205438" y="88999"/>
                    <a:pt x="205438" y="86410"/>
                    <a:pt x="206727" y="85116"/>
                  </a:cubicBezTo>
                  <a:cubicBezTo>
                    <a:pt x="206727" y="82527"/>
                    <a:pt x="206727" y="81233"/>
                    <a:pt x="206727" y="79938"/>
                  </a:cubicBezTo>
                  <a:cubicBezTo>
                    <a:pt x="206727" y="77350"/>
                    <a:pt x="208015" y="77350"/>
                    <a:pt x="208015" y="76055"/>
                  </a:cubicBezTo>
                  <a:cubicBezTo>
                    <a:pt x="209304" y="74761"/>
                    <a:pt x="210592" y="74761"/>
                    <a:pt x="211881" y="74761"/>
                  </a:cubicBezTo>
                  <a:close/>
                  <a:moveTo>
                    <a:pt x="165284" y="73518"/>
                  </a:moveTo>
                  <a:cubicBezTo>
                    <a:pt x="166572" y="73518"/>
                    <a:pt x="167861" y="73518"/>
                    <a:pt x="169149" y="76107"/>
                  </a:cubicBezTo>
                  <a:cubicBezTo>
                    <a:pt x="169149" y="77401"/>
                    <a:pt x="170438" y="79990"/>
                    <a:pt x="170438" y="83873"/>
                  </a:cubicBezTo>
                  <a:lnTo>
                    <a:pt x="158841" y="83873"/>
                  </a:lnTo>
                  <a:cubicBezTo>
                    <a:pt x="158841" y="81284"/>
                    <a:pt x="158841" y="77401"/>
                    <a:pt x="160130" y="76107"/>
                  </a:cubicBezTo>
                  <a:cubicBezTo>
                    <a:pt x="160130" y="73518"/>
                    <a:pt x="162707" y="73518"/>
                    <a:pt x="165284" y="73518"/>
                  </a:cubicBezTo>
                  <a:close/>
                  <a:moveTo>
                    <a:pt x="403065" y="64498"/>
                  </a:moveTo>
                  <a:lnTo>
                    <a:pt x="417275" y="116096"/>
                  </a:lnTo>
                  <a:cubicBezTo>
                    <a:pt x="417275" y="118676"/>
                    <a:pt x="415983" y="119966"/>
                    <a:pt x="415983" y="121256"/>
                  </a:cubicBezTo>
                  <a:cubicBezTo>
                    <a:pt x="414692" y="121256"/>
                    <a:pt x="413400" y="122546"/>
                    <a:pt x="410816" y="122546"/>
                  </a:cubicBezTo>
                  <a:cubicBezTo>
                    <a:pt x="410816" y="122546"/>
                    <a:pt x="409524" y="122546"/>
                    <a:pt x="409524" y="122546"/>
                  </a:cubicBezTo>
                  <a:cubicBezTo>
                    <a:pt x="408232" y="122546"/>
                    <a:pt x="408232" y="121256"/>
                    <a:pt x="408232" y="121256"/>
                  </a:cubicBezTo>
                  <a:lnTo>
                    <a:pt x="408232" y="132865"/>
                  </a:lnTo>
                  <a:cubicBezTo>
                    <a:pt x="408232" y="132865"/>
                    <a:pt x="408232" y="132865"/>
                    <a:pt x="409524" y="132865"/>
                  </a:cubicBezTo>
                  <a:cubicBezTo>
                    <a:pt x="409524" y="132865"/>
                    <a:pt x="410816" y="132865"/>
                    <a:pt x="410816" y="132865"/>
                  </a:cubicBezTo>
                  <a:lnTo>
                    <a:pt x="414692" y="132865"/>
                  </a:lnTo>
                  <a:cubicBezTo>
                    <a:pt x="417275" y="132865"/>
                    <a:pt x="419859" y="132865"/>
                    <a:pt x="421151" y="131575"/>
                  </a:cubicBezTo>
                  <a:cubicBezTo>
                    <a:pt x="423735" y="131575"/>
                    <a:pt x="425026" y="130285"/>
                    <a:pt x="426318" y="128995"/>
                  </a:cubicBezTo>
                  <a:cubicBezTo>
                    <a:pt x="428902" y="127705"/>
                    <a:pt x="428902" y="126416"/>
                    <a:pt x="430194" y="125126"/>
                  </a:cubicBezTo>
                  <a:cubicBezTo>
                    <a:pt x="431486" y="122546"/>
                    <a:pt x="432778" y="119966"/>
                    <a:pt x="432778" y="116096"/>
                  </a:cubicBezTo>
                  <a:lnTo>
                    <a:pt x="446988" y="64498"/>
                  </a:lnTo>
                  <a:lnTo>
                    <a:pt x="431486" y="64498"/>
                  </a:lnTo>
                  <a:lnTo>
                    <a:pt x="426318" y="100616"/>
                  </a:lnTo>
                  <a:lnTo>
                    <a:pt x="425026" y="100616"/>
                  </a:lnTo>
                  <a:lnTo>
                    <a:pt x="419859" y="64498"/>
                  </a:lnTo>
                  <a:close/>
                  <a:moveTo>
                    <a:pt x="275169" y="64498"/>
                  </a:moveTo>
                  <a:lnTo>
                    <a:pt x="275169" y="103196"/>
                  </a:lnTo>
                  <a:cubicBezTo>
                    <a:pt x="275169" y="108356"/>
                    <a:pt x="276461" y="112226"/>
                    <a:pt x="279045" y="113516"/>
                  </a:cubicBezTo>
                  <a:cubicBezTo>
                    <a:pt x="280337" y="116096"/>
                    <a:pt x="284212" y="117386"/>
                    <a:pt x="288088" y="117386"/>
                  </a:cubicBezTo>
                  <a:cubicBezTo>
                    <a:pt x="290672" y="117386"/>
                    <a:pt x="293255" y="116096"/>
                    <a:pt x="295839" y="114806"/>
                  </a:cubicBezTo>
                  <a:cubicBezTo>
                    <a:pt x="298423" y="113516"/>
                    <a:pt x="299715" y="112226"/>
                    <a:pt x="301007" y="109646"/>
                  </a:cubicBezTo>
                  <a:lnTo>
                    <a:pt x="301007" y="116096"/>
                  </a:lnTo>
                  <a:lnTo>
                    <a:pt x="315217" y="116096"/>
                  </a:lnTo>
                  <a:lnTo>
                    <a:pt x="315217" y="64498"/>
                  </a:lnTo>
                  <a:lnTo>
                    <a:pt x="301007" y="64498"/>
                  </a:lnTo>
                  <a:lnTo>
                    <a:pt x="301007" y="98037"/>
                  </a:lnTo>
                  <a:cubicBezTo>
                    <a:pt x="301007" y="100616"/>
                    <a:pt x="299715" y="103196"/>
                    <a:pt x="298423" y="104486"/>
                  </a:cubicBezTo>
                  <a:cubicBezTo>
                    <a:pt x="297131" y="104486"/>
                    <a:pt x="295839" y="105776"/>
                    <a:pt x="294547" y="105776"/>
                  </a:cubicBezTo>
                  <a:cubicBezTo>
                    <a:pt x="293255" y="105776"/>
                    <a:pt x="291963" y="105776"/>
                    <a:pt x="291963" y="104486"/>
                  </a:cubicBezTo>
                  <a:cubicBezTo>
                    <a:pt x="290672" y="103196"/>
                    <a:pt x="290672" y="101906"/>
                    <a:pt x="290672" y="99326"/>
                  </a:cubicBezTo>
                  <a:lnTo>
                    <a:pt x="290672" y="64498"/>
                  </a:lnTo>
                  <a:close/>
                  <a:moveTo>
                    <a:pt x="399189" y="63208"/>
                  </a:moveTo>
                  <a:cubicBezTo>
                    <a:pt x="395313" y="63208"/>
                    <a:pt x="392730" y="64498"/>
                    <a:pt x="391438" y="65788"/>
                  </a:cubicBezTo>
                  <a:cubicBezTo>
                    <a:pt x="388854" y="68368"/>
                    <a:pt x="387562" y="69658"/>
                    <a:pt x="386270" y="72237"/>
                  </a:cubicBezTo>
                  <a:lnTo>
                    <a:pt x="386270" y="64498"/>
                  </a:lnTo>
                  <a:lnTo>
                    <a:pt x="372060" y="64498"/>
                  </a:lnTo>
                  <a:lnTo>
                    <a:pt x="372060" y="116096"/>
                  </a:lnTo>
                  <a:lnTo>
                    <a:pt x="387562" y="116096"/>
                  </a:lnTo>
                  <a:lnTo>
                    <a:pt x="387562" y="86427"/>
                  </a:lnTo>
                  <a:cubicBezTo>
                    <a:pt x="387562" y="83847"/>
                    <a:pt x="387562" y="81267"/>
                    <a:pt x="390146" y="79977"/>
                  </a:cubicBezTo>
                  <a:cubicBezTo>
                    <a:pt x="391438" y="78687"/>
                    <a:pt x="394022" y="77397"/>
                    <a:pt x="396605" y="77397"/>
                  </a:cubicBezTo>
                  <a:cubicBezTo>
                    <a:pt x="397897" y="77397"/>
                    <a:pt x="399189" y="77397"/>
                    <a:pt x="399189" y="77397"/>
                  </a:cubicBezTo>
                  <a:cubicBezTo>
                    <a:pt x="400481" y="77397"/>
                    <a:pt x="400481" y="78687"/>
                    <a:pt x="401773" y="78687"/>
                  </a:cubicBezTo>
                  <a:lnTo>
                    <a:pt x="401773" y="63208"/>
                  </a:lnTo>
                  <a:cubicBezTo>
                    <a:pt x="400481" y="63208"/>
                    <a:pt x="400481" y="63208"/>
                    <a:pt x="400481" y="63208"/>
                  </a:cubicBezTo>
                  <a:close/>
                  <a:moveTo>
                    <a:pt x="343638" y="63208"/>
                  </a:moveTo>
                  <a:cubicBezTo>
                    <a:pt x="341055" y="63208"/>
                    <a:pt x="338471" y="63208"/>
                    <a:pt x="335887" y="64498"/>
                  </a:cubicBezTo>
                  <a:cubicBezTo>
                    <a:pt x="333303" y="64498"/>
                    <a:pt x="332012" y="65788"/>
                    <a:pt x="329428" y="67078"/>
                  </a:cubicBezTo>
                  <a:cubicBezTo>
                    <a:pt x="328136" y="68368"/>
                    <a:pt x="326844" y="69658"/>
                    <a:pt x="325552" y="72237"/>
                  </a:cubicBezTo>
                  <a:cubicBezTo>
                    <a:pt x="324260" y="73527"/>
                    <a:pt x="324260" y="77397"/>
                    <a:pt x="324260" y="79977"/>
                  </a:cubicBezTo>
                  <a:lnTo>
                    <a:pt x="337179" y="79977"/>
                  </a:lnTo>
                  <a:cubicBezTo>
                    <a:pt x="337179" y="78687"/>
                    <a:pt x="338471" y="76107"/>
                    <a:pt x="338471" y="74817"/>
                  </a:cubicBezTo>
                  <a:cubicBezTo>
                    <a:pt x="339763" y="74817"/>
                    <a:pt x="341055" y="73527"/>
                    <a:pt x="343638" y="73527"/>
                  </a:cubicBezTo>
                  <a:cubicBezTo>
                    <a:pt x="344930" y="73527"/>
                    <a:pt x="346222" y="73527"/>
                    <a:pt x="347514" y="74817"/>
                  </a:cubicBezTo>
                  <a:cubicBezTo>
                    <a:pt x="347514" y="76107"/>
                    <a:pt x="347514" y="77397"/>
                    <a:pt x="347514" y="78687"/>
                  </a:cubicBezTo>
                  <a:cubicBezTo>
                    <a:pt x="347514" y="79977"/>
                    <a:pt x="347514" y="79977"/>
                    <a:pt x="347514" y="81267"/>
                  </a:cubicBezTo>
                  <a:cubicBezTo>
                    <a:pt x="347514" y="81267"/>
                    <a:pt x="347514" y="82557"/>
                    <a:pt x="347514" y="82557"/>
                  </a:cubicBezTo>
                  <a:cubicBezTo>
                    <a:pt x="346222" y="82557"/>
                    <a:pt x="346222" y="83847"/>
                    <a:pt x="344930" y="83847"/>
                  </a:cubicBezTo>
                  <a:cubicBezTo>
                    <a:pt x="344930" y="83847"/>
                    <a:pt x="343638" y="83847"/>
                    <a:pt x="342347" y="85137"/>
                  </a:cubicBezTo>
                  <a:cubicBezTo>
                    <a:pt x="341055" y="85137"/>
                    <a:pt x="338471" y="85137"/>
                    <a:pt x="335887" y="86427"/>
                  </a:cubicBezTo>
                  <a:cubicBezTo>
                    <a:pt x="333303" y="86427"/>
                    <a:pt x="330720" y="87717"/>
                    <a:pt x="329428" y="89007"/>
                  </a:cubicBezTo>
                  <a:cubicBezTo>
                    <a:pt x="326844" y="90297"/>
                    <a:pt x="325552" y="91587"/>
                    <a:pt x="324260" y="94167"/>
                  </a:cubicBezTo>
                  <a:cubicBezTo>
                    <a:pt x="322968" y="96747"/>
                    <a:pt x="322968" y="99326"/>
                    <a:pt x="322968" y="101906"/>
                  </a:cubicBezTo>
                  <a:cubicBezTo>
                    <a:pt x="322968" y="107066"/>
                    <a:pt x="324260" y="110936"/>
                    <a:pt x="325552" y="113516"/>
                  </a:cubicBezTo>
                  <a:cubicBezTo>
                    <a:pt x="328136" y="116096"/>
                    <a:pt x="332012" y="117386"/>
                    <a:pt x="335887" y="117386"/>
                  </a:cubicBezTo>
                  <a:cubicBezTo>
                    <a:pt x="338471" y="117386"/>
                    <a:pt x="341055" y="117386"/>
                    <a:pt x="343638" y="116096"/>
                  </a:cubicBezTo>
                  <a:cubicBezTo>
                    <a:pt x="344930" y="114806"/>
                    <a:pt x="347514" y="112226"/>
                    <a:pt x="348806" y="109646"/>
                  </a:cubicBezTo>
                  <a:cubicBezTo>
                    <a:pt x="348806" y="110936"/>
                    <a:pt x="348806" y="112226"/>
                    <a:pt x="348806" y="113516"/>
                  </a:cubicBezTo>
                  <a:cubicBezTo>
                    <a:pt x="348806" y="114806"/>
                    <a:pt x="348806" y="114806"/>
                    <a:pt x="348806" y="116096"/>
                  </a:cubicBezTo>
                  <a:lnTo>
                    <a:pt x="364308" y="116096"/>
                  </a:lnTo>
                  <a:cubicBezTo>
                    <a:pt x="363017" y="114806"/>
                    <a:pt x="363017" y="113516"/>
                    <a:pt x="363017" y="110936"/>
                  </a:cubicBezTo>
                  <a:cubicBezTo>
                    <a:pt x="361725" y="109646"/>
                    <a:pt x="361725" y="107066"/>
                    <a:pt x="361725" y="104486"/>
                  </a:cubicBezTo>
                  <a:lnTo>
                    <a:pt x="361725" y="78687"/>
                  </a:lnTo>
                  <a:cubicBezTo>
                    <a:pt x="361725" y="73527"/>
                    <a:pt x="360433" y="69658"/>
                    <a:pt x="357849" y="67078"/>
                  </a:cubicBezTo>
                  <a:cubicBezTo>
                    <a:pt x="355265" y="64498"/>
                    <a:pt x="350098" y="63208"/>
                    <a:pt x="343638" y="63208"/>
                  </a:cubicBezTo>
                  <a:close/>
                  <a:moveTo>
                    <a:pt x="267418" y="63208"/>
                  </a:moveTo>
                  <a:cubicBezTo>
                    <a:pt x="263542" y="63208"/>
                    <a:pt x="260959" y="64498"/>
                    <a:pt x="259667" y="65788"/>
                  </a:cubicBezTo>
                  <a:cubicBezTo>
                    <a:pt x="257083" y="68368"/>
                    <a:pt x="255791" y="69658"/>
                    <a:pt x="254499" y="72237"/>
                  </a:cubicBezTo>
                  <a:lnTo>
                    <a:pt x="254499" y="64498"/>
                  </a:lnTo>
                  <a:lnTo>
                    <a:pt x="240289" y="64498"/>
                  </a:lnTo>
                  <a:lnTo>
                    <a:pt x="240289" y="116096"/>
                  </a:lnTo>
                  <a:lnTo>
                    <a:pt x="255791" y="116096"/>
                  </a:lnTo>
                  <a:lnTo>
                    <a:pt x="255791" y="86427"/>
                  </a:lnTo>
                  <a:cubicBezTo>
                    <a:pt x="255791" y="83847"/>
                    <a:pt x="255791" y="81267"/>
                    <a:pt x="258375" y="79977"/>
                  </a:cubicBezTo>
                  <a:cubicBezTo>
                    <a:pt x="259667" y="78687"/>
                    <a:pt x="262250" y="77397"/>
                    <a:pt x="266126" y="77397"/>
                  </a:cubicBezTo>
                  <a:cubicBezTo>
                    <a:pt x="266126" y="77397"/>
                    <a:pt x="267418" y="77397"/>
                    <a:pt x="267418" y="77397"/>
                  </a:cubicBezTo>
                  <a:cubicBezTo>
                    <a:pt x="268710" y="77397"/>
                    <a:pt x="268710" y="78687"/>
                    <a:pt x="270002" y="78687"/>
                  </a:cubicBezTo>
                  <a:lnTo>
                    <a:pt x="270002" y="63208"/>
                  </a:lnTo>
                  <a:cubicBezTo>
                    <a:pt x="268710" y="63208"/>
                    <a:pt x="268710" y="63208"/>
                    <a:pt x="268710" y="63208"/>
                  </a:cubicBezTo>
                  <a:close/>
                  <a:moveTo>
                    <a:pt x="164068" y="63208"/>
                  </a:moveTo>
                  <a:cubicBezTo>
                    <a:pt x="160192" y="63208"/>
                    <a:pt x="156317" y="64498"/>
                    <a:pt x="153733" y="65788"/>
                  </a:cubicBezTo>
                  <a:cubicBezTo>
                    <a:pt x="151149" y="67078"/>
                    <a:pt x="149857" y="68368"/>
                    <a:pt x="147274" y="70947"/>
                  </a:cubicBezTo>
                  <a:cubicBezTo>
                    <a:pt x="145982" y="73527"/>
                    <a:pt x="144690" y="76107"/>
                    <a:pt x="144690" y="78687"/>
                  </a:cubicBezTo>
                  <a:cubicBezTo>
                    <a:pt x="143398" y="81267"/>
                    <a:pt x="143398" y="85137"/>
                    <a:pt x="143398" y="89007"/>
                  </a:cubicBezTo>
                  <a:cubicBezTo>
                    <a:pt x="143398" y="92877"/>
                    <a:pt x="143398" y="95457"/>
                    <a:pt x="144690" y="99326"/>
                  </a:cubicBezTo>
                  <a:cubicBezTo>
                    <a:pt x="144690" y="103196"/>
                    <a:pt x="145982" y="105776"/>
                    <a:pt x="147274" y="108356"/>
                  </a:cubicBezTo>
                  <a:cubicBezTo>
                    <a:pt x="148565" y="110936"/>
                    <a:pt x="149857" y="113516"/>
                    <a:pt x="152441" y="114806"/>
                  </a:cubicBezTo>
                  <a:cubicBezTo>
                    <a:pt x="156317" y="116096"/>
                    <a:pt x="160192" y="117386"/>
                    <a:pt x="164068" y="117386"/>
                  </a:cubicBezTo>
                  <a:cubicBezTo>
                    <a:pt x="170527" y="117386"/>
                    <a:pt x="175695" y="116096"/>
                    <a:pt x="179570" y="112226"/>
                  </a:cubicBezTo>
                  <a:cubicBezTo>
                    <a:pt x="182154" y="109646"/>
                    <a:pt x="184738" y="104486"/>
                    <a:pt x="184738" y="98037"/>
                  </a:cubicBezTo>
                  <a:lnTo>
                    <a:pt x="170527" y="98037"/>
                  </a:lnTo>
                  <a:cubicBezTo>
                    <a:pt x="170527" y="101906"/>
                    <a:pt x="169235" y="104486"/>
                    <a:pt x="169235" y="105776"/>
                  </a:cubicBezTo>
                  <a:cubicBezTo>
                    <a:pt x="167944" y="107066"/>
                    <a:pt x="166652" y="108356"/>
                    <a:pt x="164068" y="108356"/>
                  </a:cubicBezTo>
                  <a:cubicBezTo>
                    <a:pt x="162776" y="108356"/>
                    <a:pt x="161484" y="107066"/>
                    <a:pt x="160192" y="104486"/>
                  </a:cubicBezTo>
                  <a:cubicBezTo>
                    <a:pt x="158900" y="103196"/>
                    <a:pt x="158900" y="100616"/>
                    <a:pt x="158900" y="96747"/>
                  </a:cubicBezTo>
                  <a:lnTo>
                    <a:pt x="158900" y="92877"/>
                  </a:lnTo>
                  <a:lnTo>
                    <a:pt x="184738" y="92877"/>
                  </a:lnTo>
                  <a:cubicBezTo>
                    <a:pt x="184738" y="89007"/>
                    <a:pt x="184738" y="85137"/>
                    <a:pt x="184738" y="81267"/>
                  </a:cubicBezTo>
                  <a:cubicBezTo>
                    <a:pt x="183446" y="77397"/>
                    <a:pt x="183446" y="74817"/>
                    <a:pt x="182154" y="72237"/>
                  </a:cubicBezTo>
                  <a:cubicBezTo>
                    <a:pt x="180862" y="69658"/>
                    <a:pt x="178279" y="67078"/>
                    <a:pt x="175695" y="65788"/>
                  </a:cubicBezTo>
                  <a:cubicBezTo>
                    <a:pt x="173111" y="64498"/>
                    <a:pt x="169235" y="63208"/>
                    <a:pt x="164068" y="63208"/>
                  </a:cubicBezTo>
                  <a:close/>
                  <a:moveTo>
                    <a:pt x="191197" y="49018"/>
                  </a:moveTo>
                  <a:lnTo>
                    <a:pt x="191197" y="116096"/>
                  </a:lnTo>
                  <a:lnTo>
                    <a:pt x="205408" y="116096"/>
                  </a:lnTo>
                  <a:lnTo>
                    <a:pt x="205408" y="109646"/>
                  </a:lnTo>
                  <a:cubicBezTo>
                    <a:pt x="206700" y="110936"/>
                    <a:pt x="206700" y="112226"/>
                    <a:pt x="206700" y="112226"/>
                  </a:cubicBezTo>
                  <a:cubicBezTo>
                    <a:pt x="207992" y="113516"/>
                    <a:pt x="207992" y="114806"/>
                    <a:pt x="209284" y="114806"/>
                  </a:cubicBezTo>
                  <a:cubicBezTo>
                    <a:pt x="210575" y="116096"/>
                    <a:pt x="210575" y="116096"/>
                    <a:pt x="211867" y="116096"/>
                  </a:cubicBezTo>
                  <a:cubicBezTo>
                    <a:pt x="213159" y="117386"/>
                    <a:pt x="215743" y="117386"/>
                    <a:pt x="217035" y="117386"/>
                  </a:cubicBezTo>
                  <a:cubicBezTo>
                    <a:pt x="219619" y="117386"/>
                    <a:pt x="222202" y="117386"/>
                    <a:pt x="223494" y="116096"/>
                  </a:cubicBezTo>
                  <a:cubicBezTo>
                    <a:pt x="226078" y="114806"/>
                    <a:pt x="227370" y="113516"/>
                    <a:pt x="228662" y="110936"/>
                  </a:cubicBezTo>
                  <a:cubicBezTo>
                    <a:pt x="229954" y="109646"/>
                    <a:pt x="231245" y="107066"/>
                    <a:pt x="231245" y="103196"/>
                  </a:cubicBezTo>
                  <a:cubicBezTo>
                    <a:pt x="232537" y="99326"/>
                    <a:pt x="232537" y="95457"/>
                    <a:pt x="232537" y="90297"/>
                  </a:cubicBezTo>
                  <a:cubicBezTo>
                    <a:pt x="232537" y="86427"/>
                    <a:pt x="232537" y="83847"/>
                    <a:pt x="232537" y="79977"/>
                  </a:cubicBezTo>
                  <a:cubicBezTo>
                    <a:pt x="231245" y="76107"/>
                    <a:pt x="231245" y="73527"/>
                    <a:pt x="229954" y="70947"/>
                  </a:cubicBezTo>
                  <a:cubicBezTo>
                    <a:pt x="228662" y="68368"/>
                    <a:pt x="227370" y="67078"/>
                    <a:pt x="226078" y="65788"/>
                  </a:cubicBezTo>
                  <a:cubicBezTo>
                    <a:pt x="223494" y="64498"/>
                    <a:pt x="220910" y="63208"/>
                    <a:pt x="218327" y="63208"/>
                  </a:cubicBezTo>
                  <a:cubicBezTo>
                    <a:pt x="217035" y="63208"/>
                    <a:pt x="215743" y="63208"/>
                    <a:pt x="214451" y="64498"/>
                  </a:cubicBezTo>
                  <a:cubicBezTo>
                    <a:pt x="213159" y="64498"/>
                    <a:pt x="213159" y="64498"/>
                    <a:pt x="211867" y="64498"/>
                  </a:cubicBezTo>
                  <a:cubicBezTo>
                    <a:pt x="210575" y="65788"/>
                    <a:pt x="209284" y="65788"/>
                    <a:pt x="209284" y="67078"/>
                  </a:cubicBezTo>
                  <a:cubicBezTo>
                    <a:pt x="207992" y="68368"/>
                    <a:pt x="206700" y="69658"/>
                    <a:pt x="206700" y="70947"/>
                  </a:cubicBezTo>
                  <a:lnTo>
                    <a:pt x="206700" y="49018"/>
                  </a:lnTo>
                  <a:close/>
                  <a:moveTo>
                    <a:pt x="100766" y="49018"/>
                  </a:moveTo>
                  <a:lnTo>
                    <a:pt x="100766" y="116096"/>
                  </a:lnTo>
                  <a:lnTo>
                    <a:pt x="116269" y="116096"/>
                  </a:lnTo>
                  <a:lnTo>
                    <a:pt x="116269" y="87717"/>
                  </a:lnTo>
                  <a:lnTo>
                    <a:pt x="138230" y="87717"/>
                  </a:lnTo>
                  <a:lnTo>
                    <a:pt x="138230" y="74817"/>
                  </a:lnTo>
                  <a:lnTo>
                    <a:pt x="116269" y="74817"/>
                  </a:lnTo>
                  <a:lnTo>
                    <a:pt x="116269" y="61918"/>
                  </a:lnTo>
                  <a:lnTo>
                    <a:pt x="139522" y="61918"/>
                  </a:lnTo>
                  <a:lnTo>
                    <a:pt x="139522" y="49018"/>
                  </a:lnTo>
                  <a:close/>
                  <a:moveTo>
                    <a:pt x="82680" y="0"/>
                  </a:moveTo>
                  <a:cubicBezTo>
                    <a:pt x="91723" y="0"/>
                    <a:pt x="99474" y="7740"/>
                    <a:pt x="99474" y="16769"/>
                  </a:cubicBezTo>
                  <a:cubicBezTo>
                    <a:pt x="99474" y="18059"/>
                    <a:pt x="98182" y="19349"/>
                    <a:pt x="98182" y="21929"/>
                  </a:cubicBezTo>
                  <a:lnTo>
                    <a:pt x="161484" y="21929"/>
                  </a:lnTo>
                  <a:cubicBezTo>
                    <a:pt x="161484" y="19349"/>
                    <a:pt x="160192" y="18059"/>
                    <a:pt x="160192" y="16769"/>
                  </a:cubicBezTo>
                  <a:cubicBezTo>
                    <a:pt x="160192" y="7740"/>
                    <a:pt x="167944" y="0"/>
                    <a:pt x="176987" y="0"/>
                  </a:cubicBezTo>
                  <a:cubicBezTo>
                    <a:pt x="186030" y="0"/>
                    <a:pt x="193781" y="7740"/>
                    <a:pt x="193781" y="16769"/>
                  </a:cubicBezTo>
                  <a:cubicBezTo>
                    <a:pt x="193781" y="18059"/>
                    <a:pt x="193781" y="19349"/>
                    <a:pt x="192489" y="21929"/>
                  </a:cubicBezTo>
                  <a:lnTo>
                    <a:pt x="255791" y="21929"/>
                  </a:lnTo>
                  <a:cubicBezTo>
                    <a:pt x="255791" y="19349"/>
                    <a:pt x="255791" y="18059"/>
                    <a:pt x="255791" y="16769"/>
                  </a:cubicBezTo>
                  <a:cubicBezTo>
                    <a:pt x="255791" y="7740"/>
                    <a:pt x="262250" y="0"/>
                    <a:pt x="271294" y="0"/>
                  </a:cubicBezTo>
                  <a:cubicBezTo>
                    <a:pt x="280337" y="0"/>
                    <a:pt x="288088" y="7740"/>
                    <a:pt x="288088" y="16769"/>
                  </a:cubicBezTo>
                  <a:cubicBezTo>
                    <a:pt x="288088" y="18059"/>
                    <a:pt x="288088" y="19349"/>
                    <a:pt x="286796" y="21929"/>
                  </a:cubicBezTo>
                  <a:lnTo>
                    <a:pt x="350098" y="21929"/>
                  </a:lnTo>
                  <a:cubicBezTo>
                    <a:pt x="350098" y="19349"/>
                    <a:pt x="350098" y="18059"/>
                    <a:pt x="350098" y="16769"/>
                  </a:cubicBezTo>
                  <a:cubicBezTo>
                    <a:pt x="350098" y="7740"/>
                    <a:pt x="356557" y="0"/>
                    <a:pt x="365600" y="0"/>
                  </a:cubicBezTo>
                  <a:cubicBezTo>
                    <a:pt x="375935" y="0"/>
                    <a:pt x="382395" y="7740"/>
                    <a:pt x="382395" y="16769"/>
                  </a:cubicBezTo>
                  <a:cubicBezTo>
                    <a:pt x="382395" y="18059"/>
                    <a:pt x="382395" y="19349"/>
                    <a:pt x="382395" y="21929"/>
                  </a:cubicBezTo>
                  <a:lnTo>
                    <a:pt x="445696" y="21929"/>
                  </a:lnTo>
                  <a:cubicBezTo>
                    <a:pt x="444405" y="19349"/>
                    <a:pt x="444405" y="18059"/>
                    <a:pt x="444405" y="16769"/>
                  </a:cubicBezTo>
                  <a:cubicBezTo>
                    <a:pt x="444405" y="7740"/>
                    <a:pt x="452156" y="0"/>
                    <a:pt x="461199" y="0"/>
                  </a:cubicBezTo>
                  <a:cubicBezTo>
                    <a:pt x="470242" y="0"/>
                    <a:pt x="476701" y="7740"/>
                    <a:pt x="476701" y="16769"/>
                  </a:cubicBezTo>
                  <a:cubicBezTo>
                    <a:pt x="476701" y="18059"/>
                    <a:pt x="476701" y="19349"/>
                    <a:pt x="476701" y="21929"/>
                  </a:cubicBezTo>
                  <a:lnTo>
                    <a:pt x="496080" y="21929"/>
                  </a:lnTo>
                  <a:cubicBezTo>
                    <a:pt x="521917" y="21929"/>
                    <a:pt x="542587" y="42568"/>
                    <a:pt x="542587" y="68368"/>
                  </a:cubicBezTo>
                  <a:lnTo>
                    <a:pt x="542587" y="463094"/>
                  </a:lnTo>
                  <a:lnTo>
                    <a:pt x="441821" y="563710"/>
                  </a:lnTo>
                  <a:lnTo>
                    <a:pt x="47799" y="563710"/>
                  </a:lnTo>
                  <a:cubicBezTo>
                    <a:pt x="21962" y="563710"/>
                    <a:pt x="0" y="541781"/>
                    <a:pt x="0" y="515982"/>
                  </a:cubicBezTo>
                  <a:lnTo>
                    <a:pt x="0" y="68368"/>
                  </a:lnTo>
                  <a:cubicBezTo>
                    <a:pt x="0" y="42568"/>
                    <a:pt x="21962" y="21929"/>
                    <a:pt x="47799" y="21929"/>
                  </a:cubicBezTo>
                  <a:lnTo>
                    <a:pt x="67177" y="21929"/>
                  </a:lnTo>
                  <a:cubicBezTo>
                    <a:pt x="67177" y="19349"/>
                    <a:pt x="65886" y="18059"/>
                    <a:pt x="65886" y="16769"/>
                  </a:cubicBezTo>
                  <a:cubicBezTo>
                    <a:pt x="65886" y="7740"/>
                    <a:pt x="73637" y="0"/>
                    <a:pt x="82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17" name="矩形 16"/>
          <p:cNvSpPr/>
          <p:nvPr/>
        </p:nvSpPr>
        <p:spPr>
          <a:xfrm>
            <a:off x="3788106" y="3902343"/>
            <a:ext cx="1800493" cy="40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基他基层党支部</a:t>
            </a:r>
          </a:p>
        </p:txBody>
      </p:sp>
      <p:sp>
        <p:nvSpPr>
          <p:cNvPr id="18" name="矩形 17"/>
          <p:cNvSpPr/>
          <p:nvPr/>
        </p:nvSpPr>
        <p:spPr>
          <a:xfrm>
            <a:off x="1028917" y="4370313"/>
            <a:ext cx="9389943" cy="334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zh-CN" sz="1400" kern="0" dirty="0">
                <a:latin typeface="+mj-ea"/>
                <a:ea typeface="+mj-ea"/>
              </a:rPr>
              <a:t>党支部委员会由党员大会选举产生，书记、副书记一般由党支部委员会会议选举产生。</a:t>
            </a:r>
            <a:endParaRPr lang="zh-CN" altLang="en-US" sz="1400" kern="0" dirty="0"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28917" y="4763980"/>
            <a:ext cx="9389943" cy="334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zh-CN" sz="1400" kern="0">
                <a:latin typeface="+mj-ea"/>
                <a:ea typeface="+mj-ea"/>
              </a:rPr>
              <a:t>选出的党支部委员，报上级党组织备案；党支部书记、副书记，报上级党组织批准。</a:t>
            </a:r>
            <a:endParaRPr lang="zh-CN" altLang="en-US" sz="1400" kern="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28917" y="5139514"/>
            <a:ext cx="9389943" cy="334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zh-CN" sz="1400" kern="0">
                <a:latin typeface="+mj-ea"/>
                <a:ea typeface="+mj-ea"/>
              </a:rPr>
              <a:t>确有必要时，上级党组织可以指派党支部书记或者副书记。</a:t>
            </a:r>
            <a:endParaRPr lang="zh-CN" altLang="en-US" sz="1400" kern="0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28917" y="5512493"/>
            <a:ext cx="9389943" cy="334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en-US" sz="1400" kern="0">
                <a:latin typeface="+mj-ea"/>
                <a:ea typeface="+mj-ea"/>
              </a:rPr>
              <a:t>上级党组织对任期届满的党支部，一般提前</a:t>
            </a:r>
            <a:r>
              <a:rPr lang="en-US" altLang="zh-CN" sz="1400" kern="0">
                <a:latin typeface="+mj-ea"/>
                <a:ea typeface="+mj-ea"/>
              </a:rPr>
              <a:t>6</a:t>
            </a:r>
            <a:r>
              <a:rPr lang="zh-CN" altLang="en-US" sz="1400" kern="0">
                <a:latin typeface="+mj-ea"/>
                <a:ea typeface="+mj-ea"/>
              </a:rPr>
              <a:t>个月以发函或者电话通知等形式，提醒做好换届准备。</a:t>
            </a:r>
          </a:p>
        </p:txBody>
      </p:sp>
      <p:sp>
        <p:nvSpPr>
          <p:cNvPr id="23" name="矩形: 圆角 22"/>
          <p:cNvSpPr/>
          <p:nvPr/>
        </p:nvSpPr>
        <p:spPr bwMode="auto">
          <a:xfrm>
            <a:off x="6811383" y="2622397"/>
            <a:ext cx="865065" cy="881209"/>
          </a:xfrm>
          <a:prstGeom prst="roundRect">
            <a:avLst>
              <a:gd name="adj" fmla="val 8475"/>
            </a:avLst>
          </a:prstGeom>
          <a:solidFill>
            <a:schemeClr val="accent2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n-ea"/>
              </a:rPr>
              <a:t>党员</a:t>
            </a:r>
            <a:endParaRPr lang="en-US" altLang="zh-CN">
              <a:solidFill>
                <a:schemeClr val="bg1"/>
              </a:solidFill>
              <a:latin typeface="+mj-ea"/>
              <a:ea typeface="+mj-ea"/>
              <a:cs typeface="+mn-ea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n-ea"/>
              </a:rPr>
              <a:t>大会</a:t>
            </a:r>
          </a:p>
        </p:txBody>
      </p:sp>
      <p:sp>
        <p:nvSpPr>
          <p:cNvPr id="24" name="矩形: 圆角 23"/>
          <p:cNvSpPr/>
          <p:nvPr/>
        </p:nvSpPr>
        <p:spPr bwMode="auto">
          <a:xfrm>
            <a:off x="8380682" y="2622397"/>
            <a:ext cx="865065" cy="881209"/>
          </a:xfrm>
          <a:prstGeom prst="roundRect">
            <a:avLst>
              <a:gd name="adj" fmla="val 8475"/>
            </a:avLst>
          </a:prstGeom>
          <a:solidFill>
            <a:schemeClr val="accent2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n-ea"/>
              </a:rPr>
              <a:t>支委会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733918" y="2826442"/>
            <a:ext cx="618410" cy="523111"/>
            <a:chOff x="10246105" y="4999384"/>
            <a:chExt cx="618410" cy="523111"/>
          </a:xfrm>
        </p:grpSpPr>
        <p:sp>
          <p:nvSpPr>
            <p:cNvPr id="26" name="箭头: 右 25"/>
            <p:cNvSpPr/>
            <p:nvPr/>
          </p:nvSpPr>
          <p:spPr bwMode="auto">
            <a:xfrm>
              <a:off x="10250590" y="4999384"/>
              <a:ext cx="613925" cy="523111"/>
            </a:xfrm>
            <a:prstGeom prst="rightArrow">
              <a:avLst>
                <a:gd name="adj1" fmla="val 59200"/>
                <a:gd name="adj2" fmla="val 50000"/>
              </a:avLst>
            </a:prstGeom>
            <a:solidFill>
              <a:schemeClr val="accent2"/>
            </a:solidFill>
            <a:ln w="127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  <a:cs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246105" y="5096471"/>
              <a:ext cx="544992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eaLnBrk="1" hangingPunct="1">
                <a:lnSpc>
                  <a:spcPct val="120000"/>
                </a:lnSpc>
                <a:spcAft>
                  <a:spcPts val="1000"/>
                </a:spcAft>
                <a:defRPr kern="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>
                  <a:solidFill>
                    <a:schemeClr val="accent4"/>
                  </a:solidFill>
                </a:rPr>
                <a:t>选举</a:t>
              </a:r>
            </a:p>
          </p:txBody>
        </p:sp>
      </p:grpSp>
      <p:sp>
        <p:nvSpPr>
          <p:cNvPr id="28" name="矩形: 圆角 27"/>
          <p:cNvSpPr/>
          <p:nvPr/>
        </p:nvSpPr>
        <p:spPr bwMode="auto">
          <a:xfrm>
            <a:off x="9968850" y="2622397"/>
            <a:ext cx="865065" cy="881209"/>
          </a:xfrm>
          <a:prstGeom prst="roundRect">
            <a:avLst>
              <a:gd name="adj" fmla="val 8475"/>
            </a:avLst>
          </a:prstGeom>
          <a:solidFill>
            <a:schemeClr val="accent2"/>
          </a:solidFill>
          <a:ln w="1270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+mj-ea"/>
                <a:ea typeface="+mj-ea"/>
                <a:cs typeface="+mn-ea"/>
              </a:rPr>
              <a:t>书记和副书记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9322086" y="2826442"/>
            <a:ext cx="618410" cy="523111"/>
            <a:chOff x="10246105" y="4999384"/>
            <a:chExt cx="618410" cy="523111"/>
          </a:xfrm>
        </p:grpSpPr>
        <p:sp>
          <p:nvSpPr>
            <p:cNvPr id="30" name="箭头: 右 29"/>
            <p:cNvSpPr/>
            <p:nvPr/>
          </p:nvSpPr>
          <p:spPr bwMode="auto">
            <a:xfrm>
              <a:off x="10250590" y="4999384"/>
              <a:ext cx="613925" cy="523111"/>
            </a:xfrm>
            <a:prstGeom prst="rightArrow">
              <a:avLst>
                <a:gd name="adj1" fmla="val 59200"/>
                <a:gd name="adj2" fmla="val 50000"/>
              </a:avLst>
            </a:prstGeom>
            <a:solidFill>
              <a:schemeClr val="accent2"/>
            </a:solidFill>
            <a:ln w="127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  <a:cs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246105" y="5096471"/>
              <a:ext cx="544992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eaLnBrk="1" hangingPunct="1">
                <a:lnSpc>
                  <a:spcPct val="120000"/>
                </a:lnSpc>
                <a:spcAft>
                  <a:spcPts val="1000"/>
                </a:spcAft>
                <a:defRPr kern="0"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sz="1400">
                  <a:solidFill>
                    <a:schemeClr val="accent4"/>
                  </a:solidFill>
                </a:rPr>
                <a:t>选举</a:t>
              </a: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47" y="1226909"/>
            <a:ext cx="563896" cy="567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800">
        <p:random/>
      </p:transition>
    </mc:Choice>
    <mc:Fallback xmlns="">
      <p:transition spd="slow" advTm="38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4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10" grpId="0"/>
          <p:bldP spid="17" grpId="0"/>
          <p:bldP spid="18" grpId="0"/>
          <p:bldP spid="19" grpId="0"/>
          <p:bldP spid="20" grpId="0"/>
          <p:bldP spid="21" grpId="0"/>
          <p:bldP spid="23" grpId="0" bldLvl="0" animBg="1"/>
          <p:bldP spid="24" grpId="0" bldLvl="0" animBg="1"/>
          <p:bldP spid="28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4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0" animBg="1"/>
          <p:bldP spid="10" grpId="0"/>
          <p:bldP spid="17" grpId="0"/>
          <p:bldP spid="18" grpId="0"/>
          <p:bldP spid="19" grpId="0"/>
          <p:bldP spid="20" grpId="0"/>
          <p:bldP spid="21" grpId="0"/>
          <p:bldP spid="23" grpId="0" bldLvl="0" animBg="1"/>
          <p:bldP spid="24" grpId="0" bldLvl="0" animBg="1"/>
          <p:bldP spid="28" grpId="0" bldLvl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448056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第六章：党支部委员会建设</a:t>
            </a:r>
          </a:p>
        </p:txBody>
      </p:sp>
      <p:sp>
        <p:nvSpPr>
          <p:cNvPr id="4" name="矩形 3"/>
          <p:cNvSpPr/>
          <p:nvPr/>
        </p:nvSpPr>
        <p:spPr>
          <a:xfrm>
            <a:off x="2048055" y="2533540"/>
            <a:ext cx="7921831" cy="1249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具备良好政治素质，热爱党的工作</a:t>
            </a:r>
            <a:r>
              <a:rPr lang="zh-CN" altLang="en-US" sz="1600" kern="0" dirty="0">
                <a:latin typeface="+mj-ea"/>
                <a:ea typeface="+mj-ea"/>
              </a:rPr>
              <a:t>；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具有一定的政策理论水平、组织协调能力和群众工作本领</a:t>
            </a:r>
            <a:r>
              <a:rPr lang="zh-CN" altLang="en-US" sz="1600" kern="0" dirty="0">
                <a:latin typeface="+mj-ea"/>
                <a:ea typeface="+mj-ea"/>
              </a:rPr>
              <a:t>；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敢于担当、乐于奉献，带头发挥先锋模范作用，在党员、群众中有较高威信</a:t>
            </a:r>
            <a:r>
              <a:rPr lang="zh-CN" altLang="en-US" sz="1600" kern="0" dirty="0">
                <a:latin typeface="+mj-ea"/>
                <a:ea typeface="+mj-ea"/>
              </a:rPr>
              <a:t>；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一般应当具有</a:t>
            </a:r>
            <a:r>
              <a:rPr lang="en-US" altLang="zh-CN" sz="1600" kern="0" dirty="0">
                <a:latin typeface="+mj-ea"/>
                <a:ea typeface="+mj-ea"/>
              </a:rPr>
              <a:t>1</a:t>
            </a:r>
            <a:r>
              <a:rPr lang="zh-CN" altLang="zh-CN" sz="1600" kern="0" dirty="0">
                <a:latin typeface="+mj-ea"/>
                <a:ea typeface="+mj-ea"/>
              </a:rPr>
              <a:t>年以上党龄。</a:t>
            </a:r>
            <a:r>
              <a:rPr lang="en-US" altLang="zh-CN" sz="1600" kern="0" dirty="0">
                <a:latin typeface="+mj-ea"/>
                <a:ea typeface="+mj-ea"/>
              </a:rPr>
              <a:t> </a:t>
            </a:r>
            <a:endParaRPr lang="zh-CN" altLang="en-US" sz="1600" kern="0" dirty="0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00618" y="2104909"/>
            <a:ext cx="2400588" cy="40331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lnSpc>
                <a:spcPct val="120000"/>
              </a:lnSpc>
              <a:spcAft>
                <a:spcPts val="1000"/>
              </a:spcAft>
              <a:defRPr sz="1600" kern="0">
                <a:latin typeface="+mj-ea"/>
                <a:ea typeface="+mj-ea"/>
              </a:defRPr>
            </a:lvl1pPr>
          </a:lstStyle>
          <a:p>
            <a:pPr algn="l"/>
            <a:r>
              <a:rPr lang="zh-CN" altLang="en-US" sz="18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对党支部书记的要求</a:t>
            </a:r>
          </a:p>
        </p:txBody>
      </p:sp>
      <p:sp>
        <p:nvSpPr>
          <p:cNvPr id="7" name="矩形 6"/>
          <p:cNvSpPr/>
          <p:nvPr/>
        </p:nvSpPr>
        <p:spPr>
          <a:xfrm>
            <a:off x="2048055" y="4549950"/>
            <a:ext cx="7478679" cy="658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+mj-ea"/>
                <a:ea typeface="+mj-ea"/>
              </a:rPr>
              <a:t>村、社区应当注重从带富能力强的村民、</a:t>
            </a:r>
            <a:r>
              <a:rPr lang="zh-CN" altLang="zh-CN" sz="1600" kern="0" dirty="0">
                <a:latin typeface="+mj-ea"/>
                <a:ea typeface="+mj-ea"/>
              </a:rPr>
              <a:t>复员退伍军人</a:t>
            </a:r>
            <a:r>
              <a:rPr lang="zh-CN" altLang="en-US" sz="1600" kern="0" dirty="0">
                <a:latin typeface="+mj-ea"/>
                <a:ea typeface="+mj-ea"/>
              </a:rPr>
              <a:t>等等群体中选拔，没有合适人选，上级组织可以选派；；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00618" y="4150412"/>
            <a:ext cx="2400588" cy="403316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Aft>
                <a:spcPts val="1000"/>
              </a:spcAft>
              <a:defRPr b="1" kern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对党支部书记的选拔</a:t>
            </a:r>
          </a:p>
        </p:txBody>
      </p:sp>
      <p:sp>
        <p:nvSpPr>
          <p:cNvPr id="9" name="矩形 8"/>
          <p:cNvSpPr/>
          <p:nvPr/>
        </p:nvSpPr>
        <p:spPr>
          <a:xfrm>
            <a:off x="2048055" y="5156269"/>
            <a:ext cx="7921831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+mj-ea"/>
                <a:ea typeface="+mj-ea"/>
              </a:rPr>
              <a:t>机关、国有企业、事业单位，党支部书记一般由本部门本单位主要负责人担任；</a:t>
            </a:r>
          </a:p>
        </p:txBody>
      </p:sp>
      <p:sp>
        <p:nvSpPr>
          <p:cNvPr id="10" name="矩形 9"/>
          <p:cNvSpPr/>
          <p:nvPr/>
        </p:nvSpPr>
        <p:spPr>
          <a:xfrm>
            <a:off x="2048055" y="5473086"/>
            <a:ext cx="7921831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kern="0">
                <a:latin typeface="+mj-ea"/>
                <a:ea typeface="+mj-ea"/>
              </a:rPr>
              <a:t>非公有制经济组织、社会组织，一般从管理层中选任党支部书记；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048055" y="3929065"/>
            <a:ext cx="76697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0"/>
          <p:cNvSpPr/>
          <p:nvPr/>
        </p:nvSpPr>
        <p:spPr bwMode="auto">
          <a:xfrm>
            <a:off x="2000618" y="1340222"/>
            <a:ext cx="4998765" cy="476250"/>
          </a:xfrm>
          <a:custGeom>
            <a:avLst/>
            <a:gdLst>
              <a:gd name="T0" fmla="*/ 0 w 5900"/>
              <a:gd name="T1" fmla="*/ 0 h 538"/>
              <a:gd name="T2" fmla="*/ 5900 w 5900"/>
              <a:gd name="T3" fmla="*/ 0 h 538"/>
              <a:gd name="T4" fmla="*/ 5706 w 5900"/>
              <a:gd name="T5" fmla="*/ 265 h 538"/>
              <a:gd name="T6" fmla="*/ 5900 w 5900"/>
              <a:gd name="T7" fmla="*/ 538 h 538"/>
              <a:gd name="T8" fmla="*/ 0 w 5900"/>
              <a:gd name="T9" fmla="*/ 538 h 538"/>
              <a:gd name="T10" fmla="*/ 0 w 5900"/>
              <a:gd name="T11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00" h="538">
                <a:moveTo>
                  <a:pt x="0" y="0"/>
                </a:moveTo>
                <a:lnTo>
                  <a:pt x="5900" y="0"/>
                </a:lnTo>
                <a:lnTo>
                  <a:pt x="5706" y="265"/>
                </a:lnTo>
                <a:lnTo>
                  <a:pt x="5900" y="538"/>
                </a:lnTo>
                <a:lnTo>
                  <a:pt x="0" y="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</p:spPr>
        <p:txBody>
          <a:bodyPr vert="horz" wrap="square" lIns="540000" tIns="0" rIns="0" bIns="0" numCol="1" anchor="ctr" anchorCtr="0" compatLnSpc="1"/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党支部书记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36" y="1298739"/>
            <a:ext cx="563896" cy="567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  <p:bldP spid="7" grpId="0"/>
      <p:bldP spid="8" grpId="0" bldLvl="0" animBg="1"/>
      <p:bldP spid="9" grpId="0"/>
      <p:bldP spid="10" grpId="0"/>
      <p:bldP spid="1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449897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第六章：党支部委员会建设</a:t>
            </a:r>
          </a:p>
        </p:txBody>
      </p:sp>
      <p:sp>
        <p:nvSpPr>
          <p:cNvPr id="3" name="矩形 2"/>
          <p:cNvSpPr/>
          <p:nvPr/>
        </p:nvSpPr>
        <p:spPr>
          <a:xfrm>
            <a:off x="4987811" y="1642473"/>
            <a:ext cx="6170269" cy="1109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zh-CN" sz="1400" kern="0" dirty="0">
                <a:latin typeface="+mj-ea"/>
                <a:ea typeface="+mj-ea"/>
              </a:rPr>
              <a:t>上级党组织应当经常对党支部书记、副书记和其他委员进行培训</a:t>
            </a:r>
            <a:r>
              <a:rPr lang="zh-CN" altLang="en-US" sz="1400" kern="0" dirty="0">
                <a:latin typeface="+mj-ea"/>
                <a:ea typeface="+mj-ea"/>
              </a:rPr>
              <a:t>。培训应当突出党的基本理论、基本政策、基本知识及党务工作基本要求，党的优良传统和作风，党规党纪等内容。注重发挥优秀党支部书记传帮带作用。 </a:t>
            </a:r>
            <a:r>
              <a:rPr lang="en-US" altLang="zh-CN" sz="1400" kern="0" dirty="0">
                <a:latin typeface="+mj-ea"/>
                <a:ea typeface="+mj-ea"/>
              </a:rPr>
              <a:t> </a:t>
            </a:r>
            <a:endParaRPr lang="zh-CN" altLang="zh-CN" sz="1400" kern="0" dirty="0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88078" y="1642473"/>
            <a:ext cx="995350" cy="995348"/>
            <a:chOff x="3500125" y="3525254"/>
            <a:chExt cx="1275868" cy="1275866"/>
          </a:xfrm>
          <a:effectLst/>
        </p:grpSpPr>
        <p:sp>
          <p:nvSpPr>
            <p:cNvPr id="5" name="椭圆 4"/>
            <p:cNvSpPr/>
            <p:nvPr/>
          </p:nvSpPr>
          <p:spPr bwMode="auto">
            <a:xfrm>
              <a:off x="3500125" y="3525254"/>
              <a:ext cx="1275868" cy="1275866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6" name="instructor-lecture-with-sceen-projection-tool_43155"/>
            <p:cNvSpPr>
              <a:spLocks noChangeAspect="1"/>
            </p:cNvSpPr>
            <p:nvPr/>
          </p:nvSpPr>
          <p:spPr bwMode="auto">
            <a:xfrm>
              <a:off x="3864633" y="3705854"/>
              <a:ext cx="609685" cy="535733"/>
            </a:xfrm>
            <a:custGeom>
              <a:avLst/>
              <a:gdLst>
                <a:gd name="connsiteX0" fmla="*/ 209538 w 597041"/>
                <a:gd name="connsiteY0" fmla="*/ 117542 h 524623"/>
                <a:gd name="connsiteX1" fmla="*/ 209538 w 597041"/>
                <a:gd name="connsiteY1" fmla="*/ 179177 h 524623"/>
                <a:gd name="connsiteX2" fmla="*/ 281298 w 597041"/>
                <a:gd name="connsiteY2" fmla="*/ 213579 h 524623"/>
                <a:gd name="connsiteX3" fmla="*/ 281298 w 597041"/>
                <a:gd name="connsiteY3" fmla="*/ 258014 h 524623"/>
                <a:gd name="connsiteX4" fmla="*/ 209538 w 597041"/>
                <a:gd name="connsiteY4" fmla="*/ 225046 h 524623"/>
                <a:gd name="connsiteX5" fmla="*/ 209538 w 597041"/>
                <a:gd name="connsiteY5" fmla="*/ 341150 h 524623"/>
                <a:gd name="connsiteX6" fmla="*/ 367410 w 597041"/>
                <a:gd name="connsiteY6" fmla="*/ 341150 h 524623"/>
                <a:gd name="connsiteX7" fmla="*/ 394679 w 597041"/>
                <a:gd name="connsiteY7" fmla="*/ 341150 h 524623"/>
                <a:gd name="connsiteX8" fmla="*/ 571207 w 597041"/>
                <a:gd name="connsiteY8" fmla="*/ 341150 h 524623"/>
                <a:gd name="connsiteX9" fmla="*/ 571207 w 597041"/>
                <a:gd name="connsiteY9" fmla="*/ 117542 h 524623"/>
                <a:gd name="connsiteX10" fmla="*/ 363104 w 597041"/>
                <a:gd name="connsiteY10" fmla="*/ 73107 h 524623"/>
                <a:gd name="connsiteX11" fmla="*/ 410466 w 597041"/>
                <a:gd name="connsiteY11" fmla="*/ 73107 h 524623"/>
                <a:gd name="connsiteX12" fmla="*/ 410466 w 597041"/>
                <a:gd name="connsiteY12" fmla="*/ 93174 h 524623"/>
                <a:gd name="connsiteX13" fmla="*/ 588430 w 597041"/>
                <a:gd name="connsiteY13" fmla="*/ 93174 h 524623"/>
                <a:gd name="connsiteX14" fmla="*/ 597041 w 597041"/>
                <a:gd name="connsiteY14" fmla="*/ 93174 h 524623"/>
                <a:gd name="connsiteX15" fmla="*/ 597041 w 597041"/>
                <a:gd name="connsiteY15" fmla="*/ 117542 h 524623"/>
                <a:gd name="connsiteX16" fmla="*/ 588430 w 597041"/>
                <a:gd name="connsiteY16" fmla="*/ 117542 h 524623"/>
                <a:gd name="connsiteX17" fmla="*/ 588430 w 597041"/>
                <a:gd name="connsiteY17" fmla="*/ 358350 h 524623"/>
                <a:gd name="connsiteX18" fmla="*/ 394679 w 597041"/>
                <a:gd name="connsiteY18" fmla="*/ 358350 h 524623"/>
                <a:gd name="connsiteX19" fmla="*/ 394679 w 597041"/>
                <a:gd name="connsiteY19" fmla="*/ 402785 h 524623"/>
                <a:gd name="connsiteX20" fmla="*/ 490837 w 597041"/>
                <a:gd name="connsiteY20" fmla="*/ 511723 h 524623"/>
                <a:gd name="connsiteX21" fmla="*/ 456392 w 597041"/>
                <a:gd name="connsiteY21" fmla="*/ 511723 h 524623"/>
                <a:gd name="connsiteX22" fmla="*/ 390373 w 597041"/>
                <a:gd name="connsiteY22" fmla="*/ 438620 h 524623"/>
                <a:gd name="connsiteX23" fmla="*/ 390373 w 597041"/>
                <a:gd name="connsiteY23" fmla="*/ 511723 h 524623"/>
                <a:gd name="connsiteX24" fmla="*/ 370280 w 597041"/>
                <a:gd name="connsiteY24" fmla="*/ 511723 h 524623"/>
                <a:gd name="connsiteX25" fmla="*/ 370280 w 597041"/>
                <a:gd name="connsiteY25" fmla="*/ 438620 h 524623"/>
                <a:gd name="connsiteX26" fmla="*/ 305696 w 597041"/>
                <a:gd name="connsiteY26" fmla="*/ 511723 h 524623"/>
                <a:gd name="connsiteX27" fmla="*/ 271252 w 597041"/>
                <a:gd name="connsiteY27" fmla="*/ 511723 h 524623"/>
                <a:gd name="connsiteX28" fmla="*/ 367410 w 597041"/>
                <a:gd name="connsiteY28" fmla="*/ 402785 h 524623"/>
                <a:gd name="connsiteX29" fmla="*/ 367410 w 597041"/>
                <a:gd name="connsiteY29" fmla="*/ 358350 h 524623"/>
                <a:gd name="connsiteX30" fmla="*/ 192316 w 597041"/>
                <a:gd name="connsiteY30" fmla="*/ 358350 h 524623"/>
                <a:gd name="connsiteX31" fmla="*/ 192316 w 597041"/>
                <a:gd name="connsiteY31" fmla="*/ 217879 h 524623"/>
                <a:gd name="connsiteX32" fmla="*/ 169353 w 597041"/>
                <a:gd name="connsiteY32" fmla="*/ 207845 h 524623"/>
                <a:gd name="connsiteX33" fmla="*/ 163612 w 597041"/>
                <a:gd name="connsiteY33" fmla="*/ 329683 h 524623"/>
                <a:gd name="connsiteX34" fmla="*/ 159307 w 597041"/>
                <a:gd name="connsiteY34" fmla="*/ 329683 h 524623"/>
                <a:gd name="connsiteX35" fmla="*/ 159307 w 597041"/>
                <a:gd name="connsiteY35" fmla="*/ 346883 h 524623"/>
                <a:gd name="connsiteX36" fmla="*/ 159307 w 597041"/>
                <a:gd name="connsiteY36" fmla="*/ 359784 h 524623"/>
                <a:gd name="connsiteX37" fmla="*/ 159307 w 597041"/>
                <a:gd name="connsiteY37" fmla="*/ 490222 h 524623"/>
                <a:gd name="connsiteX38" fmla="*/ 165047 w 597041"/>
                <a:gd name="connsiteY38" fmla="*/ 490222 h 524623"/>
                <a:gd name="connsiteX39" fmla="*/ 193751 w 597041"/>
                <a:gd name="connsiteY39" fmla="*/ 497389 h 524623"/>
                <a:gd name="connsiteX40" fmla="*/ 193751 w 597041"/>
                <a:gd name="connsiteY40" fmla="*/ 524623 h 524623"/>
                <a:gd name="connsiteX41" fmla="*/ 169353 w 597041"/>
                <a:gd name="connsiteY41" fmla="*/ 524623 h 524623"/>
                <a:gd name="connsiteX42" fmla="*/ 139214 w 597041"/>
                <a:gd name="connsiteY42" fmla="*/ 520323 h 524623"/>
                <a:gd name="connsiteX43" fmla="*/ 139214 w 597041"/>
                <a:gd name="connsiteY43" fmla="*/ 524623 h 524623"/>
                <a:gd name="connsiteX44" fmla="*/ 106204 w 597041"/>
                <a:gd name="connsiteY44" fmla="*/ 524623 h 524623"/>
                <a:gd name="connsiteX45" fmla="*/ 106204 w 597041"/>
                <a:gd name="connsiteY45" fmla="*/ 494522 h 524623"/>
                <a:gd name="connsiteX46" fmla="*/ 106204 w 597041"/>
                <a:gd name="connsiteY46" fmla="*/ 490222 h 524623"/>
                <a:gd name="connsiteX47" fmla="*/ 106204 w 597041"/>
                <a:gd name="connsiteY47" fmla="*/ 359784 h 524623"/>
                <a:gd name="connsiteX48" fmla="*/ 87547 w 597041"/>
                <a:gd name="connsiteY48" fmla="*/ 359784 h 524623"/>
                <a:gd name="connsiteX49" fmla="*/ 87547 w 597041"/>
                <a:gd name="connsiteY49" fmla="*/ 490222 h 524623"/>
                <a:gd name="connsiteX50" fmla="*/ 87547 w 597041"/>
                <a:gd name="connsiteY50" fmla="*/ 494522 h 524623"/>
                <a:gd name="connsiteX51" fmla="*/ 87547 w 597041"/>
                <a:gd name="connsiteY51" fmla="*/ 524623 h 524623"/>
                <a:gd name="connsiteX52" fmla="*/ 54537 w 597041"/>
                <a:gd name="connsiteY52" fmla="*/ 524623 h 524623"/>
                <a:gd name="connsiteX53" fmla="*/ 54537 w 597041"/>
                <a:gd name="connsiteY53" fmla="*/ 520323 h 524623"/>
                <a:gd name="connsiteX54" fmla="*/ 25834 w 597041"/>
                <a:gd name="connsiteY54" fmla="*/ 524623 h 524623"/>
                <a:gd name="connsiteX55" fmla="*/ 0 w 597041"/>
                <a:gd name="connsiteY55" fmla="*/ 524623 h 524623"/>
                <a:gd name="connsiteX56" fmla="*/ 0 w 597041"/>
                <a:gd name="connsiteY56" fmla="*/ 497389 h 524623"/>
                <a:gd name="connsiteX57" fmla="*/ 30139 w 597041"/>
                <a:gd name="connsiteY57" fmla="*/ 490222 h 524623"/>
                <a:gd name="connsiteX58" fmla="*/ 34445 w 597041"/>
                <a:gd name="connsiteY58" fmla="*/ 490222 h 524623"/>
                <a:gd name="connsiteX59" fmla="*/ 34445 w 597041"/>
                <a:gd name="connsiteY59" fmla="*/ 359784 h 524623"/>
                <a:gd name="connsiteX60" fmla="*/ 34445 w 597041"/>
                <a:gd name="connsiteY60" fmla="*/ 346883 h 524623"/>
                <a:gd name="connsiteX61" fmla="*/ 34445 w 597041"/>
                <a:gd name="connsiteY61" fmla="*/ 329683 h 524623"/>
                <a:gd name="connsiteX62" fmla="*/ 31574 w 597041"/>
                <a:gd name="connsiteY62" fmla="*/ 329683 h 524623"/>
                <a:gd name="connsiteX63" fmla="*/ 30139 w 597041"/>
                <a:gd name="connsiteY63" fmla="*/ 302448 h 524623"/>
                <a:gd name="connsiteX64" fmla="*/ 4306 w 597041"/>
                <a:gd name="connsiteY64" fmla="*/ 302448 h 524623"/>
                <a:gd name="connsiteX65" fmla="*/ 8611 w 597041"/>
                <a:gd name="connsiteY65" fmla="*/ 169144 h 524623"/>
                <a:gd name="connsiteX66" fmla="*/ 67454 w 597041"/>
                <a:gd name="connsiteY66" fmla="*/ 159110 h 524623"/>
                <a:gd name="connsiteX67" fmla="*/ 94723 w 597041"/>
                <a:gd name="connsiteY67" fmla="*/ 190645 h 524623"/>
                <a:gd name="connsiteX68" fmla="*/ 123427 w 597041"/>
                <a:gd name="connsiteY68" fmla="*/ 159110 h 524623"/>
                <a:gd name="connsiteX69" fmla="*/ 165047 w 597041"/>
                <a:gd name="connsiteY69" fmla="*/ 159110 h 524623"/>
                <a:gd name="connsiteX70" fmla="*/ 192316 w 597041"/>
                <a:gd name="connsiteY70" fmla="*/ 172011 h 524623"/>
                <a:gd name="connsiteX71" fmla="*/ 192316 w 597041"/>
                <a:gd name="connsiteY71" fmla="*/ 117542 h 524623"/>
                <a:gd name="connsiteX72" fmla="*/ 180835 w 597041"/>
                <a:gd name="connsiteY72" fmla="*/ 117542 h 524623"/>
                <a:gd name="connsiteX73" fmla="*/ 180835 w 597041"/>
                <a:gd name="connsiteY73" fmla="*/ 93174 h 524623"/>
                <a:gd name="connsiteX74" fmla="*/ 192316 w 597041"/>
                <a:gd name="connsiteY74" fmla="*/ 93174 h 524623"/>
                <a:gd name="connsiteX75" fmla="*/ 363104 w 597041"/>
                <a:gd name="connsiteY75" fmla="*/ 93174 h 524623"/>
                <a:gd name="connsiteX76" fmla="*/ 96902 w 597041"/>
                <a:gd name="connsiteY76" fmla="*/ 0 h 524623"/>
                <a:gd name="connsiteX77" fmla="*/ 170814 w 597041"/>
                <a:gd name="connsiteY77" fmla="*/ 73797 h 524623"/>
                <a:gd name="connsiteX78" fmla="*/ 96902 w 597041"/>
                <a:gd name="connsiteY78" fmla="*/ 147594 h 524623"/>
                <a:gd name="connsiteX79" fmla="*/ 22990 w 597041"/>
                <a:gd name="connsiteY79" fmla="*/ 73797 h 524623"/>
                <a:gd name="connsiteX80" fmla="*/ 96902 w 597041"/>
                <a:gd name="connsiteY80" fmla="*/ 0 h 5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97041" h="524623">
                  <a:moveTo>
                    <a:pt x="209538" y="117542"/>
                  </a:moveTo>
                  <a:lnTo>
                    <a:pt x="209538" y="179177"/>
                  </a:lnTo>
                  <a:lnTo>
                    <a:pt x="281298" y="213579"/>
                  </a:lnTo>
                  <a:lnTo>
                    <a:pt x="281298" y="258014"/>
                  </a:lnTo>
                  <a:lnTo>
                    <a:pt x="209538" y="225046"/>
                  </a:lnTo>
                  <a:lnTo>
                    <a:pt x="209538" y="341150"/>
                  </a:lnTo>
                  <a:lnTo>
                    <a:pt x="367410" y="341150"/>
                  </a:lnTo>
                  <a:lnTo>
                    <a:pt x="394679" y="341150"/>
                  </a:lnTo>
                  <a:lnTo>
                    <a:pt x="571207" y="341150"/>
                  </a:lnTo>
                  <a:lnTo>
                    <a:pt x="571207" y="117542"/>
                  </a:lnTo>
                  <a:close/>
                  <a:moveTo>
                    <a:pt x="363104" y="73107"/>
                  </a:moveTo>
                  <a:lnTo>
                    <a:pt x="410466" y="73107"/>
                  </a:lnTo>
                  <a:lnTo>
                    <a:pt x="410466" y="93174"/>
                  </a:lnTo>
                  <a:lnTo>
                    <a:pt x="588430" y="93174"/>
                  </a:lnTo>
                  <a:lnTo>
                    <a:pt x="597041" y="93174"/>
                  </a:lnTo>
                  <a:lnTo>
                    <a:pt x="597041" y="117542"/>
                  </a:lnTo>
                  <a:lnTo>
                    <a:pt x="588430" y="117542"/>
                  </a:lnTo>
                  <a:lnTo>
                    <a:pt x="588430" y="358350"/>
                  </a:lnTo>
                  <a:lnTo>
                    <a:pt x="394679" y="358350"/>
                  </a:lnTo>
                  <a:lnTo>
                    <a:pt x="394679" y="402785"/>
                  </a:lnTo>
                  <a:lnTo>
                    <a:pt x="490837" y="511723"/>
                  </a:lnTo>
                  <a:lnTo>
                    <a:pt x="456392" y="511723"/>
                  </a:lnTo>
                  <a:lnTo>
                    <a:pt x="390373" y="438620"/>
                  </a:lnTo>
                  <a:lnTo>
                    <a:pt x="390373" y="511723"/>
                  </a:lnTo>
                  <a:lnTo>
                    <a:pt x="370280" y="511723"/>
                  </a:lnTo>
                  <a:lnTo>
                    <a:pt x="370280" y="438620"/>
                  </a:lnTo>
                  <a:lnTo>
                    <a:pt x="305696" y="511723"/>
                  </a:lnTo>
                  <a:lnTo>
                    <a:pt x="271252" y="511723"/>
                  </a:lnTo>
                  <a:lnTo>
                    <a:pt x="367410" y="402785"/>
                  </a:lnTo>
                  <a:lnTo>
                    <a:pt x="367410" y="358350"/>
                  </a:lnTo>
                  <a:lnTo>
                    <a:pt x="192316" y="358350"/>
                  </a:lnTo>
                  <a:lnTo>
                    <a:pt x="192316" y="217879"/>
                  </a:lnTo>
                  <a:lnTo>
                    <a:pt x="169353" y="207845"/>
                  </a:lnTo>
                  <a:lnTo>
                    <a:pt x="163612" y="329683"/>
                  </a:lnTo>
                  <a:lnTo>
                    <a:pt x="159307" y="329683"/>
                  </a:lnTo>
                  <a:lnTo>
                    <a:pt x="159307" y="346883"/>
                  </a:lnTo>
                  <a:lnTo>
                    <a:pt x="159307" y="359784"/>
                  </a:lnTo>
                  <a:lnTo>
                    <a:pt x="159307" y="490222"/>
                  </a:lnTo>
                  <a:lnTo>
                    <a:pt x="165047" y="490222"/>
                  </a:lnTo>
                  <a:lnTo>
                    <a:pt x="193751" y="497389"/>
                  </a:lnTo>
                  <a:lnTo>
                    <a:pt x="193751" y="524623"/>
                  </a:lnTo>
                  <a:lnTo>
                    <a:pt x="169353" y="524623"/>
                  </a:lnTo>
                  <a:lnTo>
                    <a:pt x="139214" y="520323"/>
                  </a:lnTo>
                  <a:lnTo>
                    <a:pt x="139214" y="524623"/>
                  </a:lnTo>
                  <a:lnTo>
                    <a:pt x="106204" y="524623"/>
                  </a:lnTo>
                  <a:lnTo>
                    <a:pt x="106204" y="494522"/>
                  </a:lnTo>
                  <a:lnTo>
                    <a:pt x="106204" y="490222"/>
                  </a:lnTo>
                  <a:lnTo>
                    <a:pt x="106204" y="359784"/>
                  </a:lnTo>
                  <a:lnTo>
                    <a:pt x="87547" y="359784"/>
                  </a:lnTo>
                  <a:lnTo>
                    <a:pt x="87547" y="490222"/>
                  </a:lnTo>
                  <a:lnTo>
                    <a:pt x="87547" y="494522"/>
                  </a:lnTo>
                  <a:lnTo>
                    <a:pt x="87547" y="524623"/>
                  </a:lnTo>
                  <a:lnTo>
                    <a:pt x="54537" y="524623"/>
                  </a:lnTo>
                  <a:lnTo>
                    <a:pt x="54537" y="520323"/>
                  </a:lnTo>
                  <a:lnTo>
                    <a:pt x="25834" y="524623"/>
                  </a:lnTo>
                  <a:lnTo>
                    <a:pt x="0" y="524623"/>
                  </a:lnTo>
                  <a:lnTo>
                    <a:pt x="0" y="497389"/>
                  </a:lnTo>
                  <a:lnTo>
                    <a:pt x="30139" y="490222"/>
                  </a:lnTo>
                  <a:lnTo>
                    <a:pt x="34445" y="490222"/>
                  </a:lnTo>
                  <a:lnTo>
                    <a:pt x="34445" y="359784"/>
                  </a:lnTo>
                  <a:lnTo>
                    <a:pt x="34445" y="346883"/>
                  </a:lnTo>
                  <a:lnTo>
                    <a:pt x="34445" y="329683"/>
                  </a:lnTo>
                  <a:lnTo>
                    <a:pt x="31574" y="329683"/>
                  </a:lnTo>
                  <a:lnTo>
                    <a:pt x="30139" y="302448"/>
                  </a:lnTo>
                  <a:lnTo>
                    <a:pt x="4306" y="302448"/>
                  </a:lnTo>
                  <a:lnTo>
                    <a:pt x="8611" y="169144"/>
                  </a:lnTo>
                  <a:lnTo>
                    <a:pt x="67454" y="159110"/>
                  </a:lnTo>
                  <a:lnTo>
                    <a:pt x="94723" y="190645"/>
                  </a:lnTo>
                  <a:lnTo>
                    <a:pt x="123427" y="159110"/>
                  </a:lnTo>
                  <a:lnTo>
                    <a:pt x="165047" y="159110"/>
                  </a:lnTo>
                  <a:lnTo>
                    <a:pt x="192316" y="172011"/>
                  </a:lnTo>
                  <a:lnTo>
                    <a:pt x="192316" y="117542"/>
                  </a:lnTo>
                  <a:lnTo>
                    <a:pt x="180835" y="117542"/>
                  </a:lnTo>
                  <a:lnTo>
                    <a:pt x="180835" y="93174"/>
                  </a:lnTo>
                  <a:lnTo>
                    <a:pt x="192316" y="93174"/>
                  </a:lnTo>
                  <a:lnTo>
                    <a:pt x="363104" y="93174"/>
                  </a:lnTo>
                  <a:close/>
                  <a:moveTo>
                    <a:pt x="96902" y="0"/>
                  </a:moveTo>
                  <a:cubicBezTo>
                    <a:pt x="137722" y="0"/>
                    <a:pt x="170814" y="33040"/>
                    <a:pt x="170814" y="73797"/>
                  </a:cubicBezTo>
                  <a:cubicBezTo>
                    <a:pt x="170814" y="114554"/>
                    <a:pt x="137722" y="147594"/>
                    <a:pt x="96902" y="147594"/>
                  </a:cubicBezTo>
                  <a:cubicBezTo>
                    <a:pt x="56082" y="147594"/>
                    <a:pt x="22990" y="114554"/>
                    <a:pt x="22990" y="73797"/>
                  </a:cubicBezTo>
                  <a:cubicBezTo>
                    <a:pt x="22990" y="33040"/>
                    <a:pt x="56082" y="0"/>
                    <a:pt x="969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" name="矩形 6"/>
            <p:cNvSpPr/>
            <p:nvPr/>
          </p:nvSpPr>
          <p:spPr>
            <a:xfrm>
              <a:off x="3690939" y="4203563"/>
              <a:ext cx="894239" cy="5128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培训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88078" y="2778713"/>
            <a:ext cx="995350" cy="995348"/>
            <a:chOff x="1471124" y="3367874"/>
            <a:chExt cx="1099678" cy="1099676"/>
          </a:xfrm>
          <a:effectLst/>
        </p:grpSpPr>
        <p:sp>
          <p:nvSpPr>
            <p:cNvPr id="9" name="椭圆 8"/>
            <p:cNvSpPr/>
            <p:nvPr/>
          </p:nvSpPr>
          <p:spPr bwMode="auto">
            <a:xfrm>
              <a:off x="1471124" y="3367874"/>
              <a:ext cx="1099678" cy="1099676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35587" y="3972427"/>
              <a:ext cx="770750" cy="44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表彰</a:t>
              </a:r>
            </a:p>
          </p:txBody>
        </p:sp>
        <p:sp>
          <p:nvSpPr>
            <p:cNvPr id="11" name="medal_95306"/>
            <p:cNvSpPr>
              <a:spLocks noChangeAspect="1"/>
            </p:cNvSpPr>
            <p:nvPr/>
          </p:nvSpPr>
          <p:spPr bwMode="auto">
            <a:xfrm>
              <a:off x="1840184" y="3517504"/>
              <a:ext cx="333812" cy="479924"/>
            </a:xfrm>
            <a:custGeom>
              <a:avLst/>
              <a:gdLst>
                <a:gd name="connsiteX0" fmla="*/ 210186 w 421417"/>
                <a:gd name="connsiteY0" fmla="*/ 250860 h 605875"/>
                <a:gd name="connsiteX1" fmla="*/ 252739 w 421417"/>
                <a:gd name="connsiteY1" fmla="*/ 336915 h 605875"/>
                <a:gd name="connsiteX2" fmla="*/ 347676 w 421417"/>
                <a:gd name="connsiteY2" fmla="*/ 350567 h 605875"/>
                <a:gd name="connsiteX3" fmla="*/ 279008 w 421417"/>
                <a:gd name="connsiteY3" fmla="*/ 417601 h 605875"/>
                <a:gd name="connsiteX4" fmla="*/ 295138 w 421417"/>
                <a:gd name="connsiteY4" fmla="*/ 512093 h 605875"/>
                <a:gd name="connsiteX5" fmla="*/ 210186 w 421417"/>
                <a:gd name="connsiteY5" fmla="*/ 467455 h 605875"/>
                <a:gd name="connsiteX6" fmla="*/ 125080 w 421417"/>
                <a:gd name="connsiteY6" fmla="*/ 512093 h 605875"/>
                <a:gd name="connsiteX7" fmla="*/ 141363 w 421417"/>
                <a:gd name="connsiteY7" fmla="*/ 417601 h 605875"/>
                <a:gd name="connsiteX8" fmla="*/ 72541 w 421417"/>
                <a:gd name="connsiteY8" fmla="*/ 350567 h 605875"/>
                <a:gd name="connsiteX9" fmla="*/ 167633 w 421417"/>
                <a:gd name="connsiteY9" fmla="*/ 336915 h 605875"/>
                <a:gd name="connsiteX10" fmla="*/ 210171 w 421417"/>
                <a:gd name="connsiteY10" fmla="*/ 220158 h 605875"/>
                <a:gd name="connsiteX11" fmla="*/ 182517 w 421417"/>
                <a:gd name="connsiteY11" fmla="*/ 237188 h 605875"/>
                <a:gd name="connsiteX12" fmla="*/ 147181 w 421417"/>
                <a:gd name="connsiteY12" fmla="*/ 308839 h 605875"/>
                <a:gd name="connsiteX13" fmla="*/ 68213 w 421417"/>
                <a:gd name="connsiteY13" fmla="*/ 320346 h 605875"/>
                <a:gd name="connsiteX14" fmla="*/ 43324 w 421417"/>
                <a:gd name="connsiteY14" fmla="*/ 341213 h 605875"/>
                <a:gd name="connsiteX15" fmla="*/ 51160 w 421417"/>
                <a:gd name="connsiteY15" fmla="*/ 372665 h 605875"/>
                <a:gd name="connsiteX16" fmla="*/ 108312 w 421417"/>
                <a:gd name="connsiteY16" fmla="*/ 428359 h 605875"/>
                <a:gd name="connsiteX17" fmla="*/ 94792 w 421417"/>
                <a:gd name="connsiteY17" fmla="*/ 506914 h 605875"/>
                <a:gd name="connsiteX18" fmla="*/ 107083 w 421417"/>
                <a:gd name="connsiteY18" fmla="*/ 536986 h 605875"/>
                <a:gd name="connsiteX19" fmla="*/ 125058 w 421417"/>
                <a:gd name="connsiteY19" fmla="*/ 542816 h 605875"/>
                <a:gd name="connsiteX20" fmla="*/ 139346 w 421417"/>
                <a:gd name="connsiteY20" fmla="*/ 539288 h 605875"/>
                <a:gd name="connsiteX21" fmla="*/ 210171 w 421417"/>
                <a:gd name="connsiteY21" fmla="*/ 502158 h 605875"/>
                <a:gd name="connsiteX22" fmla="*/ 280842 w 421417"/>
                <a:gd name="connsiteY22" fmla="*/ 539288 h 605875"/>
                <a:gd name="connsiteX23" fmla="*/ 295130 w 421417"/>
                <a:gd name="connsiteY23" fmla="*/ 542816 h 605875"/>
                <a:gd name="connsiteX24" fmla="*/ 313259 w 421417"/>
                <a:gd name="connsiteY24" fmla="*/ 536986 h 605875"/>
                <a:gd name="connsiteX25" fmla="*/ 325396 w 421417"/>
                <a:gd name="connsiteY25" fmla="*/ 506914 h 605875"/>
                <a:gd name="connsiteX26" fmla="*/ 311876 w 421417"/>
                <a:gd name="connsiteY26" fmla="*/ 428359 h 605875"/>
                <a:gd name="connsiteX27" fmla="*/ 369182 w 421417"/>
                <a:gd name="connsiteY27" fmla="*/ 372665 h 605875"/>
                <a:gd name="connsiteX28" fmla="*/ 376863 w 421417"/>
                <a:gd name="connsiteY28" fmla="*/ 341213 h 605875"/>
                <a:gd name="connsiteX29" fmla="*/ 352128 w 421417"/>
                <a:gd name="connsiteY29" fmla="*/ 320346 h 605875"/>
                <a:gd name="connsiteX30" fmla="*/ 273007 w 421417"/>
                <a:gd name="connsiteY30" fmla="*/ 308839 h 605875"/>
                <a:gd name="connsiteX31" fmla="*/ 237671 w 421417"/>
                <a:gd name="connsiteY31" fmla="*/ 237188 h 605875"/>
                <a:gd name="connsiteX32" fmla="*/ 210171 w 421417"/>
                <a:gd name="connsiteY32" fmla="*/ 220158 h 605875"/>
                <a:gd name="connsiteX33" fmla="*/ 210786 w 421417"/>
                <a:gd name="connsiteY33" fmla="*/ 185023 h 605875"/>
                <a:gd name="connsiteX34" fmla="*/ 421417 w 421417"/>
                <a:gd name="connsiteY34" fmla="*/ 395526 h 605875"/>
                <a:gd name="connsiteX35" fmla="*/ 210786 w 421417"/>
                <a:gd name="connsiteY35" fmla="*/ 605875 h 605875"/>
                <a:gd name="connsiteX36" fmla="*/ 0 w 421417"/>
                <a:gd name="connsiteY36" fmla="*/ 395526 h 605875"/>
                <a:gd name="connsiteX37" fmla="*/ 210786 w 421417"/>
                <a:gd name="connsiteY37" fmla="*/ 185023 h 605875"/>
                <a:gd name="connsiteX38" fmla="*/ 224469 w 421417"/>
                <a:gd name="connsiteY38" fmla="*/ 0 h 605875"/>
                <a:gd name="connsiteX39" fmla="*/ 325391 w 421417"/>
                <a:gd name="connsiteY39" fmla="*/ 0 h 605875"/>
                <a:gd name="connsiteX40" fmla="*/ 345207 w 421417"/>
                <a:gd name="connsiteY40" fmla="*/ 20404 h 605875"/>
                <a:gd name="connsiteX41" fmla="*/ 345207 w 421417"/>
                <a:gd name="connsiteY41" fmla="*/ 195607 h 605875"/>
                <a:gd name="connsiteX42" fmla="*/ 224469 w 421417"/>
                <a:gd name="connsiteY42" fmla="*/ 154798 h 605875"/>
                <a:gd name="connsiteX43" fmla="*/ 94033 w 421417"/>
                <a:gd name="connsiteY43" fmla="*/ 0 h 605875"/>
                <a:gd name="connsiteX44" fmla="*/ 193773 w 421417"/>
                <a:gd name="connsiteY44" fmla="*/ 0 h 605875"/>
                <a:gd name="connsiteX45" fmla="*/ 193773 w 421417"/>
                <a:gd name="connsiteY45" fmla="*/ 154966 h 605875"/>
                <a:gd name="connsiteX46" fmla="*/ 72824 w 421417"/>
                <a:gd name="connsiteY46" fmla="*/ 197160 h 605875"/>
                <a:gd name="connsiteX47" fmla="*/ 72824 w 421417"/>
                <a:gd name="connsiteY47" fmla="*/ 20406 h 605875"/>
                <a:gd name="connsiteX48" fmla="*/ 94033 w 421417"/>
                <a:gd name="connsiteY48" fmla="*/ 0 h 60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21417" h="605875">
                  <a:moveTo>
                    <a:pt x="210186" y="250860"/>
                  </a:moveTo>
                  <a:lnTo>
                    <a:pt x="252739" y="336915"/>
                  </a:lnTo>
                  <a:lnTo>
                    <a:pt x="347676" y="350567"/>
                  </a:lnTo>
                  <a:lnTo>
                    <a:pt x="279008" y="417601"/>
                  </a:lnTo>
                  <a:lnTo>
                    <a:pt x="295138" y="512093"/>
                  </a:lnTo>
                  <a:lnTo>
                    <a:pt x="210186" y="467455"/>
                  </a:lnTo>
                  <a:lnTo>
                    <a:pt x="125080" y="512093"/>
                  </a:lnTo>
                  <a:lnTo>
                    <a:pt x="141363" y="417601"/>
                  </a:lnTo>
                  <a:lnTo>
                    <a:pt x="72541" y="350567"/>
                  </a:lnTo>
                  <a:lnTo>
                    <a:pt x="167633" y="336915"/>
                  </a:lnTo>
                  <a:close/>
                  <a:moveTo>
                    <a:pt x="210171" y="220158"/>
                  </a:moveTo>
                  <a:cubicBezTo>
                    <a:pt x="198495" y="220158"/>
                    <a:pt x="187741" y="226755"/>
                    <a:pt x="182517" y="237188"/>
                  </a:cubicBezTo>
                  <a:lnTo>
                    <a:pt x="147181" y="308839"/>
                  </a:lnTo>
                  <a:lnTo>
                    <a:pt x="68213" y="320346"/>
                  </a:lnTo>
                  <a:cubicBezTo>
                    <a:pt x="56537" y="321881"/>
                    <a:pt x="47012" y="330012"/>
                    <a:pt x="43324" y="341213"/>
                  </a:cubicBezTo>
                  <a:cubicBezTo>
                    <a:pt x="39791" y="352259"/>
                    <a:pt x="42710" y="364534"/>
                    <a:pt x="51160" y="372665"/>
                  </a:cubicBezTo>
                  <a:lnTo>
                    <a:pt x="108312" y="428359"/>
                  </a:lnTo>
                  <a:lnTo>
                    <a:pt x="94792" y="506914"/>
                  </a:lnTo>
                  <a:cubicBezTo>
                    <a:pt x="92795" y="518421"/>
                    <a:pt x="97558" y="530082"/>
                    <a:pt x="107083" y="536986"/>
                  </a:cubicBezTo>
                  <a:cubicBezTo>
                    <a:pt x="112460" y="540822"/>
                    <a:pt x="118759" y="542816"/>
                    <a:pt x="125058" y="542816"/>
                  </a:cubicBezTo>
                  <a:cubicBezTo>
                    <a:pt x="129974" y="542816"/>
                    <a:pt x="134891" y="541742"/>
                    <a:pt x="139346" y="539288"/>
                  </a:cubicBezTo>
                  <a:lnTo>
                    <a:pt x="210171" y="502158"/>
                  </a:lnTo>
                  <a:lnTo>
                    <a:pt x="280842" y="539288"/>
                  </a:lnTo>
                  <a:cubicBezTo>
                    <a:pt x="285298" y="541742"/>
                    <a:pt x="290214" y="542816"/>
                    <a:pt x="295130" y="542816"/>
                  </a:cubicBezTo>
                  <a:cubicBezTo>
                    <a:pt x="301583" y="542816"/>
                    <a:pt x="307882" y="540822"/>
                    <a:pt x="313259" y="536986"/>
                  </a:cubicBezTo>
                  <a:cubicBezTo>
                    <a:pt x="322631" y="530082"/>
                    <a:pt x="327393" y="518421"/>
                    <a:pt x="325396" y="506914"/>
                  </a:cubicBezTo>
                  <a:lnTo>
                    <a:pt x="311876" y="428359"/>
                  </a:lnTo>
                  <a:lnTo>
                    <a:pt x="369182" y="372665"/>
                  </a:lnTo>
                  <a:cubicBezTo>
                    <a:pt x="377478" y="364534"/>
                    <a:pt x="380551" y="352259"/>
                    <a:pt x="376863" y="341213"/>
                  </a:cubicBezTo>
                  <a:cubicBezTo>
                    <a:pt x="373330" y="330012"/>
                    <a:pt x="363651" y="321881"/>
                    <a:pt x="352128" y="320346"/>
                  </a:cubicBezTo>
                  <a:lnTo>
                    <a:pt x="273007" y="308839"/>
                  </a:lnTo>
                  <a:lnTo>
                    <a:pt x="237671" y="237188"/>
                  </a:lnTo>
                  <a:cubicBezTo>
                    <a:pt x="232448" y="226755"/>
                    <a:pt x="221847" y="220158"/>
                    <a:pt x="210171" y="220158"/>
                  </a:cubicBezTo>
                  <a:close/>
                  <a:moveTo>
                    <a:pt x="210786" y="185023"/>
                  </a:moveTo>
                  <a:cubicBezTo>
                    <a:pt x="327086" y="185023"/>
                    <a:pt x="421417" y="279228"/>
                    <a:pt x="421417" y="395526"/>
                  </a:cubicBezTo>
                  <a:cubicBezTo>
                    <a:pt x="421417" y="511671"/>
                    <a:pt x="327086" y="605875"/>
                    <a:pt x="210786" y="605875"/>
                  </a:cubicBezTo>
                  <a:cubicBezTo>
                    <a:pt x="94331" y="605875"/>
                    <a:pt x="0" y="511671"/>
                    <a:pt x="0" y="395526"/>
                  </a:cubicBezTo>
                  <a:cubicBezTo>
                    <a:pt x="0" y="279228"/>
                    <a:pt x="94331" y="185023"/>
                    <a:pt x="210786" y="185023"/>
                  </a:cubicBezTo>
                  <a:close/>
                  <a:moveTo>
                    <a:pt x="224469" y="0"/>
                  </a:moveTo>
                  <a:lnTo>
                    <a:pt x="325391" y="0"/>
                  </a:lnTo>
                  <a:cubicBezTo>
                    <a:pt x="336759" y="0"/>
                    <a:pt x="345207" y="9205"/>
                    <a:pt x="345207" y="20404"/>
                  </a:cubicBezTo>
                  <a:lnTo>
                    <a:pt x="345207" y="195607"/>
                  </a:lnTo>
                  <a:cubicBezTo>
                    <a:pt x="310491" y="171520"/>
                    <a:pt x="269477" y="157406"/>
                    <a:pt x="224469" y="154798"/>
                  </a:cubicBezTo>
                  <a:close/>
                  <a:moveTo>
                    <a:pt x="94033" y="0"/>
                  </a:moveTo>
                  <a:lnTo>
                    <a:pt x="193773" y="0"/>
                  </a:lnTo>
                  <a:lnTo>
                    <a:pt x="193773" y="154966"/>
                  </a:lnTo>
                  <a:cubicBezTo>
                    <a:pt x="150742" y="157881"/>
                    <a:pt x="109708" y="172457"/>
                    <a:pt x="72824" y="197160"/>
                  </a:cubicBezTo>
                  <a:lnTo>
                    <a:pt x="72824" y="20406"/>
                  </a:lnTo>
                  <a:cubicBezTo>
                    <a:pt x="72824" y="9206"/>
                    <a:pt x="82660" y="0"/>
                    <a:pt x="940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982128" y="2900258"/>
            <a:ext cx="6170269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注重从优秀村、社区党支部书记中选拔领导干部，考录公务员和招聘事业单位人员。 </a:t>
            </a: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培养树立党支部书记先进典型，对优秀党支部书记给予表彰表扬。 </a:t>
            </a:r>
          </a:p>
        </p:txBody>
      </p:sp>
      <p:sp>
        <p:nvSpPr>
          <p:cNvPr id="13" name="矩形 12"/>
          <p:cNvSpPr/>
          <p:nvPr/>
        </p:nvSpPr>
        <p:spPr>
          <a:xfrm>
            <a:off x="4982128" y="3990814"/>
            <a:ext cx="6170269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kern="0">
                <a:latin typeface="+mj-ea"/>
                <a:ea typeface="+mj-ea"/>
              </a:rPr>
              <a:t>党支部委员会成员应当自觉接受上级党组织和党员、群众监督，加强互相监督。</a:t>
            </a:r>
            <a:endParaRPr lang="en-US" altLang="zh-CN" sz="1400" kern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400" kern="0">
                <a:latin typeface="+mj-ea"/>
                <a:ea typeface="+mj-ea"/>
              </a:rPr>
              <a:t>每年应当向上级党组织和党支部党员大会述职，接受评议考核</a:t>
            </a:r>
            <a:endParaRPr lang="zh-CN" altLang="en-US" sz="1400" kern="0">
              <a:latin typeface="+mj-ea"/>
              <a:ea typeface="+mj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88078" y="3908641"/>
            <a:ext cx="995350" cy="995348"/>
            <a:chOff x="1471124" y="4727443"/>
            <a:chExt cx="1099678" cy="1099676"/>
          </a:xfrm>
          <a:effectLst/>
        </p:grpSpPr>
        <p:sp>
          <p:nvSpPr>
            <p:cNvPr id="15" name="椭圆 14"/>
            <p:cNvSpPr/>
            <p:nvPr/>
          </p:nvSpPr>
          <p:spPr bwMode="auto">
            <a:xfrm>
              <a:off x="1471124" y="4727443"/>
              <a:ext cx="1099678" cy="1099676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16" name="scan_99640"/>
            <p:cNvSpPr>
              <a:spLocks noChangeAspect="1"/>
            </p:cNvSpPr>
            <p:nvPr/>
          </p:nvSpPr>
          <p:spPr bwMode="auto">
            <a:xfrm>
              <a:off x="1781654" y="4849589"/>
              <a:ext cx="450224" cy="449396"/>
            </a:xfrm>
            <a:custGeom>
              <a:avLst/>
              <a:gdLst>
                <a:gd name="connsiteX0" fmla="*/ 383164 w 606193"/>
                <a:gd name="connsiteY0" fmla="*/ 351551 h 605080"/>
                <a:gd name="connsiteX1" fmla="*/ 352233 w 606193"/>
                <a:gd name="connsiteY1" fmla="*/ 382421 h 605080"/>
                <a:gd name="connsiteX2" fmla="*/ 530023 w 606193"/>
                <a:gd name="connsiteY2" fmla="*/ 559868 h 605080"/>
                <a:gd name="connsiteX3" fmla="*/ 545367 w 606193"/>
                <a:gd name="connsiteY3" fmla="*/ 566188 h 605080"/>
                <a:gd name="connsiteX4" fmla="*/ 560954 w 606193"/>
                <a:gd name="connsiteY4" fmla="*/ 559868 h 605080"/>
                <a:gd name="connsiteX5" fmla="*/ 560954 w 606193"/>
                <a:gd name="connsiteY5" fmla="*/ 528997 h 605080"/>
                <a:gd name="connsiteX6" fmla="*/ 350041 w 606193"/>
                <a:gd name="connsiteY6" fmla="*/ 318492 h 605080"/>
                <a:gd name="connsiteX7" fmla="*/ 335428 w 606193"/>
                <a:gd name="connsiteY7" fmla="*/ 334778 h 605080"/>
                <a:gd name="connsiteX8" fmla="*/ 319110 w 606193"/>
                <a:gd name="connsiteY8" fmla="*/ 349363 h 605080"/>
                <a:gd name="connsiteX9" fmla="*/ 333723 w 606193"/>
                <a:gd name="connsiteY9" fmla="*/ 364191 h 605080"/>
                <a:gd name="connsiteX10" fmla="*/ 364897 w 606193"/>
                <a:gd name="connsiteY10" fmla="*/ 333077 h 605080"/>
                <a:gd name="connsiteX11" fmla="*/ 109617 w 606193"/>
                <a:gd name="connsiteY11" fmla="*/ 269970 h 605080"/>
                <a:gd name="connsiteX12" fmla="*/ 118658 w 606193"/>
                <a:gd name="connsiteY12" fmla="*/ 273798 h 605080"/>
                <a:gd name="connsiteX13" fmla="*/ 274280 w 606193"/>
                <a:gd name="connsiteY13" fmla="*/ 273798 h 605080"/>
                <a:gd name="connsiteX14" fmla="*/ 292546 w 606193"/>
                <a:gd name="connsiteY14" fmla="*/ 273798 h 605080"/>
                <a:gd name="connsiteX15" fmla="*/ 292546 w 606193"/>
                <a:gd name="connsiteY15" fmla="*/ 292025 h 605080"/>
                <a:gd name="connsiteX16" fmla="*/ 196591 w 606193"/>
                <a:gd name="connsiteY16" fmla="*/ 331638 h 605080"/>
                <a:gd name="connsiteX17" fmla="*/ 100393 w 606193"/>
                <a:gd name="connsiteY17" fmla="*/ 292025 h 605080"/>
                <a:gd name="connsiteX18" fmla="*/ 100393 w 606193"/>
                <a:gd name="connsiteY18" fmla="*/ 273798 h 605080"/>
                <a:gd name="connsiteX19" fmla="*/ 109617 w 606193"/>
                <a:gd name="connsiteY19" fmla="*/ 269970 h 605080"/>
                <a:gd name="connsiteX20" fmla="*/ 196584 w 606193"/>
                <a:gd name="connsiteY20" fmla="*/ 60440 h 605080"/>
                <a:gd name="connsiteX21" fmla="*/ 292576 w 606193"/>
                <a:gd name="connsiteY21" fmla="*/ 100190 h 605080"/>
                <a:gd name="connsiteX22" fmla="*/ 332032 w 606193"/>
                <a:gd name="connsiteY22" fmla="*/ 186741 h 605080"/>
                <a:gd name="connsiteX23" fmla="*/ 320098 w 606193"/>
                <a:gd name="connsiteY23" fmla="*/ 200599 h 605080"/>
                <a:gd name="connsiteX24" fmla="*/ 319124 w 606193"/>
                <a:gd name="connsiteY24" fmla="*/ 200599 h 605080"/>
                <a:gd name="connsiteX25" fmla="*/ 306215 w 606193"/>
                <a:gd name="connsiteY25" fmla="*/ 188686 h 605080"/>
                <a:gd name="connsiteX26" fmla="*/ 274309 w 606193"/>
                <a:gd name="connsiteY26" fmla="*/ 118424 h 605080"/>
                <a:gd name="connsiteX27" fmla="*/ 118675 w 606193"/>
                <a:gd name="connsiteY27" fmla="*/ 118424 h 605080"/>
                <a:gd name="connsiteX28" fmla="*/ 102357 w 606193"/>
                <a:gd name="connsiteY28" fmla="*/ 139576 h 605080"/>
                <a:gd name="connsiteX29" fmla="*/ 84334 w 606193"/>
                <a:gd name="connsiteY29" fmla="*/ 143952 h 605080"/>
                <a:gd name="connsiteX30" fmla="*/ 79950 w 606193"/>
                <a:gd name="connsiteY30" fmla="*/ 126204 h 605080"/>
                <a:gd name="connsiteX31" fmla="*/ 100408 w 606193"/>
                <a:gd name="connsiteY31" fmla="*/ 100190 h 605080"/>
                <a:gd name="connsiteX32" fmla="*/ 196584 w 606193"/>
                <a:gd name="connsiteY32" fmla="*/ 60440 h 605080"/>
                <a:gd name="connsiteX33" fmla="*/ 196605 w 606193"/>
                <a:gd name="connsiteY33" fmla="*/ 38953 h 605080"/>
                <a:gd name="connsiteX34" fmla="*/ 85060 w 606193"/>
                <a:gd name="connsiteY34" fmla="*/ 84895 h 605080"/>
                <a:gd name="connsiteX35" fmla="*/ 85060 w 606193"/>
                <a:gd name="connsiteY35" fmla="*/ 307311 h 605080"/>
                <a:gd name="connsiteX36" fmla="*/ 307907 w 606193"/>
                <a:gd name="connsiteY36" fmla="*/ 307311 h 605080"/>
                <a:gd name="connsiteX37" fmla="*/ 307907 w 606193"/>
                <a:gd name="connsiteY37" fmla="*/ 84895 h 605080"/>
                <a:gd name="connsiteX38" fmla="*/ 196605 w 606193"/>
                <a:gd name="connsiteY38" fmla="*/ 38953 h 605080"/>
                <a:gd name="connsiteX39" fmla="*/ 196575 w 606193"/>
                <a:gd name="connsiteY39" fmla="*/ 0 h 605080"/>
                <a:gd name="connsiteX40" fmla="*/ 335428 w 606193"/>
                <a:gd name="connsiteY40" fmla="*/ 57427 h 605080"/>
                <a:gd name="connsiteX41" fmla="*/ 371717 w 606193"/>
                <a:gd name="connsiteY41" fmla="*/ 284947 h 605080"/>
                <a:gd name="connsiteX42" fmla="*/ 588475 w 606193"/>
                <a:gd name="connsiteY42" fmla="*/ 501286 h 605080"/>
                <a:gd name="connsiteX43" fmla="*/ 588475 w 606193"/>
                <a:gd name="connsiteY43" fmla="*/ 587335 h 605080"/>
                <a:gd name="connsiteX44" fmla="*/ 545367 w 606193"/>
                <a:gd name="connsiteY44" fmla="*/ 605080 h 605080"/>
                <a:gd name="connsiteX45" fmla="*/ 502259 w 606193"/>
                <a:gd name="connsiteY45" fmla="*/ 587335 h 605080"/>
                <a:gd name="connsiteX46" fmla="*/ 285501 w 606193"/>
                <a:gd name="connsiteY46" fmla="*/ 370997 h 605080"/>
                <a:gd name="connsiteX47" fmla="*/ 196605 w 606193"/>
                <a:gd name="connsiteY47" fmla="*/ 392144 h 605080"/>
                <a:gd name="connsiteX48" fmla="*/ 57539 w 606193"/>
                <a:gd name="connsiteY48" fmla="*/ 334778 h 605080"/>
                <a:gd name="connsiteX49" fmla="*/ 57539 w 606193"/>
                <a:gd name="connsiteY49" fmla="*/ 57427 h 605080"/>
                <a:gd name="connsiteX50" fmla="*/ 196575 w 606193"/>
                <a:gd name="connsiteY50" fmla="*/ 0 h 60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6193" h="605080">
                  <a:moveTo>
                    <a:pt x="383164" y="351551"/>
                  </a:moveTo>
                  <a:lnTo>
                    <a:pt x="352233" y="382421"/>
                  </a:lnTo>
                  <a:lnTo>
                    <a:pt x="530023" y="559868"/>
                  </a:lnTo>
                  <a:cubicBezTo>
                    <a:pt x="534164" y="564000"/>
                    <a:pt x="539522" y="566188"/>
                    <a:pt x="545367" y="566188"/>
                  </a:cubicBezTo>
                  <a:cubicBezTo>
                    <a:pt x="551212" y="566188"/>
                    <a:pt x="556814" y="564000"/>
                    <a:pt x="560954" y="559868"/>
                  </a:cubicBezTo>
                  <a:cubicBezTo>
                    <a:pt x="569478" y="551360"/>
                    <a:pt x="569478" y="537505"/>
                    <a:pt x="560954" y="528997"/>
                  </a:cubicBezTo>
                  <a:close/>
                  <a:moveTo>
                    <a:pt x="350041" y="318492"/>
                  </a:moveTo>
                  <a:cubicBezTo>
                    <a:pt x="345657" y="324083"/>
                    <a:pt x="340786" y="329674"/>
                    <a:pt x="335428" y="334778"/>
                  </a:cubicBezTo>
                  <a:cubicBezTo>
                    <a:pt x="330313" y="340126"/>
                    <a:pt x="324712" y="344987"/>
                    <a:pt x="319110" y="349363"/>
                  </a:cubicBezTo>
                  <a:lnTo>
                    <a:pt x="333723" y="364191"/>
                  </a:lnTo>
                  <a:lnTo>
                    <a:pt x="364897" y="333077"/>
                  </a:lnTo>
                  <a:close/>
                  <a:moveTo>
                    <a:pt x="109617" y="269970"/>
                  </a:moveTo>
                  <a:cubicBezTo>
                    <a:pt x="112935" y="269970"/>
                    <a:pt x="116223" y="271246"/>
                    <a:pt x="118658" y="273798"/>
                  </a:cubicBezTo>
                  <a:cubicBezTo>
                    <a:pt x="161521" y="316570"/>
                    <a:pt x="231417" y="316570"/>
                    <a:pt x="274280" y="273798"/>
                  </a:cubicBezTo>
                  <a:cubicBezTo>
                    <a:pt x="279395" y="268694"/>
                    <a:pt x="287432" y="268694"/>
                    <a:pt x="292546" y="273798"/>
                  </a:cubicBezTo>
                  <a:cubicBezTo>
                    <a:pt x="297660" y="278901"/>
                    <a:pt x="297660" y="286921"/>
                    <a:pt x="292546" y="292025"/>
                  </a:cubicBezTo>
                  <a:cubicBezTo>
                    <a:pt x="266000" y="318515"/>
                    <a:pt x="231417" y="331638"/>
                    <a:pt x="196591" y="331638"/>
                  </a:cubicBezTo>
                  <a:cubicBezTo>
                    <a:pt x="161765" y="331638"/>
                    <a:pt x="126938" y="318515"/>
                    <a:pt x="100393" y="292025"/>
                  </a:cubicBezTo>
                  <a:cubicBezTo>
                    <a:pt x="95278" y="286921"/>
                    <a:pt x="95278" y="278901"/>
                    <a:pt x="100393" y="273798"/>
                  </a:cubicBezTo>
                  <a:cubicBezTo>
                    <a:pt x="102950" y="271246"/>
                    <a:pt x="106298" y="269970"/>
                    <a:pt x="109617" y="269970"/>
                  </a:cubicBezTo>
                  <a:close/>
                  <a:moveTo>
                    <a:pt x="196584" y="60440"/>
                  </a:moveTo>
                  <a:cubicBezTo>
                    <a:pt x="231382" y="60440"/>
                    <a:pt x="266150" y="73690"/>
                    <a:pt x="292576" y="100190"/>
                  </a:cubicBezTo>
                  <a:cubicBezTo>
                    <a:pt x="315957" y="123287"/>
                    <a:pt x="329840" y="154163"/>
                    <a:pt x="332032" y="186741"/>
                  </a:cubicBezTo>
                  <a:cubicBezTo>
                    <a:pt x="332519" y="194035"/>
                    <a:pt x="327161" y="200113"/>
                    <a:pt x="320098" y="200599"/>
                  </a:cubicBezTo>
                  <a:cubicBezTo>
                    <a:pt x="319854" y="200599"/>
                    <a:pt x="319367" y="200599"/>
                    <a:pt x="319124" y="200599"/>
                  </a:cubicBezTo>
                  <a:cubicBezTo>
                    <a:pt x="312304" y="200599"/>
                    <a:pt x="306702" y="195493"/>
                    <a:pt x="306215" y="188686"/>
                  </a:cubicBezTo>
                  <a:cubicBezTo>
                    <a:pt x="304267" y="162186"/>
                    <a:pt x="293063" y="137388"/>
                    <a:pt x="274309" y="118424"/>
                  </a:cubicBezTo>
                  <a:cubicBezTo>
                    <a:pt x="231443" y="75635"/>
                    <a:pt x="161542" y="75635"/>
                    <a:pt x="118675" y="118424"/>
                  </a:cubicBezTo>
                  <a:cubicBezTo>
                    <a:pt x="112343" y="124989"/>
                    <a:pt x="106741" y="132039"/>
                    <a:pt x="102357" y="139576"/>
                  </a:cubicBezTo>
                  <a:cubicBezTo>
                    <a:pt x="98460" y="145654"/>
                    <a:pt x="90666" y="147842"/>
                    <a:pt x="84334" y="143952"/>
                  </a:cubicBezTo>
                  <a:cubicBezTo>
                    <a:pt x="78245" y="140305"/>
                    <a:pt x="76296" y="132282"/>
                    <a:pt x="79950" y="126204"/>
                  </a:cubicBezTo>
                  <a:cubicBezTo>
                    <a:pt x="85795" y="116722"/>
                    <a:pt x="92615" y="107970"/>
                    <a:pt x="100408" y="100190"/>
                  </a:cubicBezTo>
                  <a:cubicBezTo>
                    <a:pt x="126956" y="73690"/>
                    <a:pt x="161785" y="60440"/>
                    <a:pt x="196584" y="60440"/>
                  </a:cubicBezTo>
                  <a:close/>
                  <a:moveTo>
                    <a:pt x="196605" y="38953"/>
                  </a:moveTo>
                  <a:cubicBezTo>
                    <a:pt x="156176" y="38953"/>
                    <a:pt x="115747" y="54267"/>
                    <a:pt x="85060" y="84895"/>
                  </a:cubicBezTo>
                  <a:cubicBezTo>
                    <a:pt x="23686" y="146150"/>
                    <a:pt x="23686" y="246055"/>
                    <a:pt x="85060" y="307311"/>
                  </a:cubicBezTo>
                  <a:cubicBezTo>
                    <a:pt x="146434" y="368566"/>
                    <a:pt x="246533" y="368566"/>
                    <a:pt x="307907" y="307311"/>
                  </a:cubicBezTo>
                  <a:cubicBezTo>
                    <a:pt x="369281" y="246055"/>
                    <a:pt x="369281" y="146150"/>
                    <a:pt x="307907" y="84895"/>
                  </a:cubicBezTo>
                  <a:cubicBezTo>
                    <a:pt x="277220" y="54267"/>
                    <a:pt x="236791" y="38953"/>
                    <a:pt x="196605" y="38953"/>
                  </a:cubicBezTo>
                  <a:close/>
                  <a:moveTo>
                    <a:pt x="196575" y="0"/>
                  </a:moveTo>
                  <a:cubicBezTo>
                    <a:pt x="246898" y="0"/>
                    <a:pt x="297191" y="19143"/>
                    <a:pt x="335428" y="57427"/>
                  </a:cubicBezTo>
                  <a:cubicBezTo>
                    <a:pt x="397046" y="118926"/>
                    <a:pt x="409223" y="211295"/>
                    <a:pt x="371717" y="284947"/>
                  </a:cubicBezTo>
                  <a:lnTo>
                    <a:pt x="588475" y="501286"/>
                  </a:lnTo>
                  <a:cubicBezTo>
                    <a:pt x="612099" y="525108"/>
                    <a:pt x="612099" y="563514"/>
                    <a:pt x="588475" y="587335"/>
                  </a:cubicBezTo>
                  <a:cubicBezTo>
                    <a:pt x="577028" y="598760"/>
                    <a:pt x="561685" y="605080"/>
                    <a:pt x="545367" y="605080"/>
                  </a:cubicBezTo>
                  <a:cubicBezTo>
                    <a:pt x="529049" y="605080"/>
                    <a:pt x="513949" y="598760"/>
                    <a:pt x="502259" y="587335"/>
                  </a:cubicBezTo>
                  <a:lnTo>
                    <a:pt x="285501" y="370997"/>
                  </a:lnTo>
                  <a:cubicBezTo>
                    <a:pt x="257736" y="385095"/>
                    <a:pt x="227049" y="392144"/>
                    <a:pt x="196605" y="392144"/>
                  </a:cubicBezTo>
                  <a:cubicBezTo>
                    <a:pt x="146191" y="392144"/>
                    <a:pt x="95776" y="372941"/>
                    <a:pt x="57539" y="334778"/>
                  </a:cubicBezTo>
                  <a:cubicBezTo>
                    <a:pt x="-19179" y="258452"/>
                    <a:pt x="-19179" y="133997"/>
                    <a:pt x="57539" y="57427"/>
                  </a:cubicBezTo>
                  <a:cubicBezTo>
                    <a:pt x="95898" y="19143"/>
                    <a:pt x="146252" y="0"/>
                    <a:pt x="1965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矩形 16"/>
            <p:cNvSpPr/>
            <p:nvPr/>
          </p:nvSpPr>
          <p:spPr>
            <a:xfrm>
              <a:off x="1635587" y="5259806"/>
              <a:ext cx="770750" cy="44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监督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4982128" y="5162895"/>
            <a:ext cx="6170269" cy="85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kern="0">
                <a:latin typeface="+mj-ea"/>
                <a:ea typeface="+mj-ea"/>
              </a:rPr>
              <a:t>建立持续整顿软弱涣散党支部工作机制。对不适宜担任支委会职务的，及时作出调整。</a:t>
            </a:r>
            <a:endParaRPr lang="en-US" altLang="zh-CN" sz="1400" kern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400" kern="0">
                <a:latin typeface="+mj-ea"/>
                <a:ea typeface="+mj-ea"/>
              </a:rPr>
              <a:t>对存在选举拉票贿选、宗族宗教和黑恶势力等问题的，及时严肃处理。 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888078" y="5035873"/>
            <a:ext cx="995350" cy="995348"/>
            <a:chOff x="1471124" y="6002791"/>
            <a:chExt cx="1099678" cy="1099676"/>
          </a:xfrm>
          <a:effectLst/>
        </p:grpSpPr>
        <p:sp>
          <p:nvSpPr>
            <p:cNvPr id="20" name="椭圆 19"/>
            <p:cNvSpPr/>
            <p:nvPr/>
          </p:nvSpPr>
          <p:spPr bwMode="auto">
            <a:xfrm>
              <a:off x="1471124" y="6002791"/>
              <a:ext cx="1099678" cy="1099676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0" rIns="0" bIns="0" numCol="1" anchor="ctr" anchorCtr="0" compatLnSpc="1"/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635588" y="6608933"/>
              <a:ext cx="770750" cy="44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整顿</a:t>
              </a:r>
            </a:p>
          </p:txBody>
        </p:sp>
        <p:sp>
          <p:nvSpPr>
            <p:cNvPr id="22" name="waiting-arrow_15688"/>
            <p:cNvSpPr>
              <a:spLocks noChangeAspect="1"/>
            </p:cNvSpPr>
            <p:nvPr/>
          </p:nvSpPr>
          <p:spPr bwMode="auto">
            <a:xfrm>
              <a:off x="1846928" y="6123746"/>
              <a:ext cx="432673" cy="448782"/>
            </a:xfrm>
            <a:custGeom>
              <a:avLst/>
              <a:gdLst>
                <a:gd name="T0" fmla="*/ 313 w 651"/>
                <a:gd name="T1" fmla="*/ 0 h 676"/>
                <a:gd name="T2" fmla="*/ 88 w 651"/>
                <a:gd name="T3" fmla="*/ 86 h 676"/>
                <a:gd name="T4" fmla="*/ 66 w 651"/>
                <a:gd name="T5" fmla="*/ 132 h 676"/>
                <a:gd name="T6" fmla="*/ 83 w 651"/>
                <a:gd name="T7" fmla="*/ 181 h 676"/>
                <a:gd name="T8" fmla="*/ 133 w 651"/>
                <a:gd name="T9" fmla="*/ 203 h 676"/>
                <a:gd name="T10" fmla="*/ 178 w 651"/>
                <a:gd name="T11" fmla="*/ 186 h 676"/>
                <a:gd name="T12" fmla="*/ 313 w 651"/>
                <a:gd name="T13" fmla="*/ 134 h 676"/>
                <a:gd name="T14" fmla="*/ 517 w 651"/>
                <a:gd name="T15" fmla="*/ 338 h 676"/>
                <a:gd name="T16" fmla="*/ 313 w 651"/>
                <a:gd name="T17" fmla="*/ 541 h 676"/>
                <a:gd name="T18" fmla="*/ 251 w 651"/>
                <a:gd name="T19" fmla="*/ 532 h 676"/>
                <a:gd name="T20" fmla="*/ 273 w 651"/>
                <a:gd name="T21" fmla="*/ 521 h 676"/>
                <a:gd name="T22" fmla="*/ 289 w 651"/>
                <a:gd name="T23" fmla="*/ 499 h 676"/>
                <a:gd name="T24" fmla="*/ 276 w 651"/>
                <a:gd name="T25" fmla="*/ 475 h 676"/>
                <a:gd name="T26" fmla="*/ 63 w 651"/>
                <a:gd name="T27" fmla="*/ 328 h 676"/>
                <a:gd name="T28" fmla="*/ 46 w 651"/>
                <a:gd name="T29" fmla="*/ 323 h 676"/>
                <a:gd name="T30" fmla="*/ 21 w 651"/>
                <a:gd name="T31" fmla="*/ 349 h 676"/>
                <a:gd name="T32" fmla="*/ 1 w 651"/>
                <a:gd name="T33" fmla="*/ 607 h 676"/>
                <a:gd name="T34" fmla="*/ 8 w 651"/>
                <a:gd name="T35" fmla="*/ 628 h 676"/>
                <a:gd name="T36" fmla="*/ 39 w 651"/>
                <a:gd name="T37" fmla="*/ 633 h 676"/>
                <a:gd name="T38" fmla="*/ 103 w 651"/>
                <a:gd name="T39" fmla="*/ 603 h 676"/>
                <a:gd name="T40" fmla="*/ 313 w 651"/>
                <a:gd name="T41" fmla="*/ 676 h 676"/>
                <a:gd name="T42" fmla="*/ 651 w 651"/>
                <a:gd name="T43" fmla="*/ 338 h 676"/>
                <a:gd name="T44" fmla="*/ 313 w 651"/>
                <a:gd name="T45" fmla="*/ 0 h 676"/>
                <a:gd name="T46" fmla="*/ 313 w 651"/>
                <a:gd name="T47" fmla="*/ 636 h 676"/>
                <a:gd name="T48" fmla="*/ 127 w 651"/>
                <a:gd name="T49" fmla="*/ 571 h 676"/>
                <a:gd name="T50" fmla="*/ 102 w 651"/>
                <a:gd name="T51" fmla="*/ 563 h 676"/>
                <a:gd name="T52" fmla="*/ 86 w 651"/>
                <a:gd name="T53" fmla="*/ 566 h 676"/>
                <a:gd name="T54" fmla="*/ 43 w 651"/>
                <a:gd name="T55" fmla="*/ 587 h 676"/>
                <a:gd name="T56" fmla="*/ 59 w 651"/>
                <a:gd name="T57" fmla="*/ 374 h 676"/>
                <a:gd name="T58" fmla="*/ 235 w 651"/>
                <a:gd name="T59" fmla="*/ 495 h 676"/>
                <a:gd name="T60" fmla="*/ 205 w 651"/>
                <a:gd name="T61" fmla="*/ 509 h 676"/>
                <a:gd name="T62" fmla="*/ 189 w 651"/>
                <a:gd name="T63" fmla="*/ 532 h 676"/>
                <a:gd name="T64" fmla="*/ 204 w 651"/>
                <a:gd name="T65" fmla="*/ 556 h 676"/>
                <a:gd name="T66" fmla="*/ 313 w 651"/>
                <a:gd name="T67" fmla="*/ 581 h 676"/>
                <a:gd name="T68" fmla="*/ 557 w 651"/>
                <a:gd name="T69" fmla="*/ 338 h 676"/>
                <a:gd name="T70" fmla="*/ 313 w 651"/>
                <a:gd name="T71" fmla="*/ 94 h 676"/>
                <a:gd name="T72" fmla="*/ 151 w 651"/>
                <a:gd name="T73" fmla="*/ 156 h 676"/>
                <a:gd name="T74" fmla="*/ 133 w 651"/>
                <a:gd name="T75" fmla="*/ 163 h 676"/>
                <a:gd name="T76" fmla="*/ 112 w 651"/>
                <a:gd name="T77" fmla="*/ 154 h 676"/>
                <a:gd name="T78" fmla="*/ 115 w 651"/>
                <a:gd name="T79" fmla="*/ 116 h 676"/>
                <a:gd name="T80" fmla="*/ 313 w 651"/>
                <a:gd name="T81" fmla="*/ 40 h 676"/>
                <a:gd name="T82" fmla="*/ 611 w 651"/>
                <a:gd name="T83" fmla="*/ 338 h 676"/>
                <a:gd name="T84" fmla="*/ 313 w 651"/>
                <a:gd name="T85" fmla="*/ 63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1" h="676">
                  <a:moveTo>
                    <a:pt x="313" y="0"/>
                  </a:moveTo>
                  <a:cubicBezTo>
                    <a:pt x="230" y="0"/>
                    <a:pt x="150" y="30"/>
                    <a:pt x="88" y="86"/>
                  </a:cubicBezTo>
                  <a:cubicBezTo>
                    <a:pt x="75" y="98"/>
                    <a:pt x="67" y="114"/>
                    <a:pt x="66" y="132"/>
                  </a:cubicBezTo>
                  <a:cubicBezTo>
                    <a:pt x="65" y="150"/>
                    <a:pt x="71" y="167"/>
                    <a:pt x="83" y="181"/>
                  </a:cubicBezTo>
                  <a:cubicBezTo>
                    <a:pt x="95" y="195"/>
                    <a:pt x="114" y="203"/>
                    <a:pt x="133" y="203"/>
                  </a:cubicBezTo>
                  <a:cubicBezTo>
                    <a:pt x="149" y="203"/>
                    <a:pt x="165" y="197"/>
                    <a:pt x="178" y="186"/>
                  </a:cubicBezTo>
                  <a:cubicBezTo>
                    <a:pt x="215" y="153"/>
                    <a:pt x="263" y="134"/>
                    <a:pt x="313" y="134"/>
                  </a:cubicBezTo>
                  <a:cubicBezTo>
                    <a:pt x="425" y="134"/>
                    <a:pt x="517" y="226"/>
                    <a:pt x="517" y="338"/>
                  </a:cubicBezTo>
                  <a:cubicBezTo>
                    <a:pt x="517" y="450"/>
                    <a:pt x="425" y="541"/>
                    <a:pt x="313" y="541"/>
                  </a:cubicBezTo>
                  <a:cubicBezTo>
                    <a:pt x="291" y="541"/>
                    <a:pt x="271" y="538"/>
                    <a:pt x="251" y="532"/>
                  </a:cubicBezTo>
                  <a:lnTo>
                    <a:pt x="273" y="521"/>
                  </a:lnTo>
                  <a:cubicBezTo>
                    <a:pt x="282" y="516"/>
                    <a:pt x="288" y="508"/>
                    <a:pt x="289" y="499"/>
                  </a:cubicBezTo>
                  <a:cubicBezTo>
                    <a:pt x="290" y="490"/>
                    <a:pt x="285" y="480"/>
                    <a:pt x="276" y="475"/>
                  </a:cubicBezTo>
                  <a:lnTo>
                    <a:pt x="63" y="328"/>
                  </a:lnTo>
                  <a:cubicBezTo>
                    <a:pt x="58" y="325"/>
                    <a:pt x="52" y="323"/>
                    <a:pt x="46" y="323"/>
                  </a:cubicBezTo>
                  <a:cubicBezTo>
                    <a:pt x="33" y="323"/>
                    <a:pt x="22" y="334"/>
                    <a:pt x="21" y="349"/>
                  </a:cubicBezTo>
                  <a:lnTo>
                    <a:pt x="1" y="607"/>
                  </a:lnTo>
                  <a:cubicBezTo>
                    <a:pt x="0" y="615"/>
                    <a:pt x="3" y="623"/>
                    <a:pt x="8" y="628"/>
                  </a:cubicBezTo>
                  <a:cubicBezTo>
                    <a:pt x="16" y="636"/>
                    <a:pt x="28" y="638"/>
                    <a:pt x="39" y="633"/>
                  </a:cubicBezTo>
                  <a:lnTo>
                    <a:pt x="103" y="603"/>
                  </a:lnTo>
                  <a:cubicBezTo>
                    <a:pt x="163" y="651"/>
                    <a:pt x="236" y="676"/>
                    <a:pt x="313" y="676"/>
                  </a:cubicBezTo>
                  <a:cubicBezTo>
                    <a:pt x="499" y="676"/>
                    <a:pt x="651" y="524"/>
                    <a:pt x="651" y="338"/>
                  </a:cubicBezTo>
                  <a:cubicBezTo>
                    <a:pt x="651" y="152"/>
                    <a:pt x="499" y="0"/>
                    <a:pt x="313" y="0"/>
                  </a:cubicBezTo>
                  <a:close/>
                  <a:moveTo>
                    <a:pt x="313" y="636"/>
                  </a:moveTo>
                  <a:cubicBezTo>
                    <a:pt x="245" y="636"/>
                    <a:pt x="180" y="613"/>
                    <a:pt x="127" y="571"/>
                  </a:cubicBezTo>
                  <a:cubicBezTo>
                    <a:pt x="121" y="566"/>
                    <a:pt x="112" y="563"/>
                    <a:pt x="102" y="563"/>
                  </a:cubicBezTo>
                  <a:cubicBezTo>
                    <a:pt x="97" y="563"/>
                    <a:pt x="91" y="564"/>
                    <a:pt x="86" y="566"/>
                  </a:cubicBezTo>
                  <a:lnTo>
                    <a:pt x="43" y="587"/>
                  </a:lnTo>
                  <a:lnTo>
                    <a:pt x="59" y="374"/>
                  </a:lnTo>
                  <a:lnTo>
                    <a:pt x="235" y="495"/>
                  </a:lnTo>
                  <a:lnTo>
                    <a:pt x="205" y="509"/>
                  </a:lnTo>
                  <a:cubicBezTo>
                    <a:pt x="195" y="514"/>
                    <a:pt x="189" y="523"/>
                    <a:pt x="189" y="532"/>
                  </a:cubicBezTo>
                  <a:cubicBezTo>
                    <a:pt x="189" y="542"/>
                    <a:pt x="195" y="551"/>
                    <a:pt x="204" y="556"/>
                  </a:cubicBezTo>
                  <a:cubicBezTo>
                    <a:pt x="238" y="573"/>
                    <a:pt x="275" y="581"/>
                    <a:pt x="313" y="581"/>
                  </a:cubicBezTo>
                  <a:cubicBezTo>
                    <a:pt x="447" y="581"/>
                    <a:pt x="557" y="472"/>
                    <a:pt x="557" y="338"/>
                  </a:cubicBezTo>
                  <a:cubicBezTo>
                    <a:pt x="557" y="204"/>
                    <a:pt x="447" y="94"/>
                    <a:pt x="313" y="94"/>
                  </a:cubicBezTo>
                  <a:cubicBezTo>
                    <a:pt x="253" y="94"/>
                    <a:pt x="196" y="116"/>
                    <a:pt x="151" y="156"/>
                  </a:cubicBezTo>
                  <a:cubicBezTo>
                    <a:pt x="146" y="161"/>
                    <a:pt x="140" y="163"/>
                    <a:pt x="133" y="163"/>
                  </a:cubicBezTo>
                  <a:cubicBezTo>
                    <a:pt x="125" y="163"/>
                    <a:pt x="118" y="160"/>
                    <a:pt x="112" y="154"/>
                  </a:cubicBezTo>
                  <a:cubicBezTo>
                    <a:pt x="102" y="143"/>
                    <a:pt x="103" y="126"/>
                    <a:pt x="115" y="116"/>
                  </a:cubicBezTo>
                  <a:cubicBezTo>
                    <a:pt x="169" y="67"/>
                    <a:pt x="240" y="40"/>
                    <a:pt x="313" y="40"/>
                  </a:cubicBezTo>
                  <a:cubicBezTo>
                    <a:pt x="477" y="40"/>
                    <a:pt x="611" y="174"/>
                    <a:pt x="611" y="338"/>
                  </a:cubicBezTo>
                  <a:cubicBezTo>
                    <a:pt x="611" y="502"/>
                    <a:pt x="477" y="636"/>
                    <a:pt x="313" y="6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5" name="组合 24"/>
          <p:cNvGrpSpPr/>
          <p:nvPr/>
        </p:nvGrpSpPr>
        <p:grpSpPr>
          <a:xfrm>
            <a:off x="843114" y="2862251"/>
            <a:ext cx="2036288" cy="2036288"/>
            <a:chOff x="1083122" y="2571756"/>
            <a:chExt cx="2036288" cy="2036288"/>
          </a:xfrm>
        </p:grpSpPr>
        <p:sp>
          <p:nvSpPr>
            <p:cNvPr id="24" name="椭圆 23"/>
            <p:cNvSpPr/>
            <p:nvPr/>
          </p:nvSpPr>
          <p:spPr>
            <a:xfrm>
              <a:off x="1083122" y="2571756"/>
              <a:ext cx="2036288" cy="2036288"/>
            </a:xfrm>
            <a:prstGeom prst="ellipse">
              <a:avLst/>
            </a:prstGeom>
            <a:ln w="762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213297" y="3203913"/>
              <a:ext cx="172354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党支部委员</a:t>
              </a:r>
              <a:endPara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</a:rPr>
                <a:t>的管理</a:t>
              </a:r>
            </a:p>
          </p:txBody>
        </p:sp>
      </p:grpSp>
      <p:cxnSp>
        <p:nvCxnSpPr>
          <p:cNvPr id="27" name="直接箭头连接符 26"/>
          <p:cNvCxnSpPr/>
          <p:nvPr/>
        </p:nvCxnSpPr>
        <p:spPr>
          <a:xfrm flipV="1">
            <a:off x="3005653" y="2371701"/>
            <a:ext cx="680111" cy="34609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944393" y="5041726"/>
            <a:ext cx="680111" cy="34609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074539" y="4048870"/>
            <a:ext cx="688449" cy="34162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3074539" y="3244004"/>
            <a:ext cx="688449" cy="32033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500">
        <p:random/>
      </p:transition>
    </mc:Choice>
    <mc:Fallback xmlns="">
      <p:transition spd="slow" advTm="6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89369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第七章：领导保障</a:t>
            </a:r>
          </a:p>
        </p:txBody>
      </p:sp>
      <p:sp>
        <p:nvSpPr>
          <p:cNvPr id="6" name="矩形 5"/>
          <p:cNvSpPr/>
          <p:nvPr/>
        </p:nvSpPr>
        <p:spPr>
          <a:xfrm>
            <a:off x="1096727" y="2373602"/>
            <a:ext cx="2911594" cy="50693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2400" b="1" kern="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党委（组）层面</a:t>
            </a:r>
          </a:p>
        </p:txBody>
      </p:sp>
      <p:sp>
        <p:nvSpPr>
          <p:cNvPr id="7" name="矩形 6"/>
          <p:cNvSpPr/>
          <p:nvPr/>
        </p:nvSpPr>
        <p:spPr>
          <a:xfrm>
            <a:off x="1270327" y="3137463"/>
            <a:ext cx="9658930" cy="199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应当把党支部建设作为最重要的基本建设，定期研究讨论、加强领导指导，</a:t>
            </a:r>
            <a:r>
              <a:rPr lang="zh-CN" altLang="zh-CN" sz="1600" b="1" kern="0" dirty="0">
                <a:latin typeface="+mj-ea"/>
                <a:ea typeface="+mj-ea"/>
              </a:rPr>
              <a:t>切实履行主体责任</a:t>
            </a:r>
            <a:r>
              <a:rPr lang="zh-CN" altLang="zh-CN" sz="1600" kern="0" dirty="0">
                <a:latin typeface="+mj-ea"/>
                <a:ea typeface="+mj-ea"/>
              </a:rPr>
              <a:t>。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各级党委</a:t>
            </a:r>
            <a:r>
              <a:rPr lang="en-US" altLang="zh-CN" sz="1600" kern="0" dirty="0">
                <a:latin typeface="+mj-ea"/>
                <a:ea typeface="+mj-ea"/>
              </a:rPr>
              <a:t>(</a:t>
            </a:r>
            <a:r>
              <a:rPr lang="zh-CN" altLang="zh-CN" sz="1600" kern="0" dirty="0">
                <a:latin typeface="+mj-ea"/>
                <a:ea typeface="+mj-ea"/>
              </a:rPr>
              <a:t>党组</a:t>
            </a:r>
            <a:r>
              <a:rPr lang="en-US" altLang="zh-CN" sz="1600" kern="0" dirty="0">
                <a:latin typeface="+mj-ea"/>
                <a:ea typeface="+mj-ea"/>
              </a:rPr>
              <a:t>)</a:t>
            </a:r>
            <a:r>
              <a:rPr lang="zh-CN" altLang="zh-CN" sz="1600" kern="0" dirty="0">
                <a:latin typeface="+mj-ea"/>
                <a:ea typeface="+mj-ea"/>
              </a:rPr>
              <a:t>书记应当带头建立党支部工作联系点，</a:t>
            </a:r>
            <a:r>
              <a:rPr lang="zh-CN" altLang="zh-CN" sz="1600" b="1" kern="0" dirty="0">
                <a:latin typeface="+mj-ea"/>
                <a:ea typeface="+mj-ea"/>
              </a:rPr>
              <a:t>带头深入基层</a:t>
            </a:r>
            <a:r>
              <a:rPr lang="zh-CN" altLang="zh-CN" sz="1600" kern="0" dirty="0">
                <a:latin typeface="+mj-ea"/>
                <a:ea typeface="+mj-ea"/>
              </a:rPr>
              <a:t>调查研究，发现和解决问题，总结推广经验。</a:t>
            </a:r>
            <a:endParaRPr lang="en-US" altLang="zh-CN" sz="1600" kern="0" dirty="0">
              <a:latin typeface="+mj-ea"/>
              <a:ea typeface="+mj-ea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zh-CN" sz="1600" kern="0" dirty="0">
                <a:latin typeface="+mj-ea"/>
                <a:ea typeface="+mj-ea"/>
              </a:rPr>
              <a:t>抓党支部建设情况</a:t>
            </a:r>
            <a:r>
              <a:rPr lang="zh-CN" altLang="zh-CN" sz="1600" b="1" kern="0" dirty="0">
                <a:latin typeface="+mj-ea"/>
                <a:ea typeface="+mj-ea"/>
              </a:rPr>
              <a:t>列入各级党委书记抓基层党建工作考核</a:t>
            </a:r>
            <a:r>
              <a:rPr lang="zh-CN" altLang="zh-CN" sz="1600" kern="0" dirty="0">
                <a:latin typeface="+mj-ea"/>
                <a:ea typeface="+mj-ea"/>
              </a:rPr>
              <a:t>。对抓党支部建设不力</a:t>
            </a:r>
            <a:r>
              <a:rPr lang="zh-CN" altLang="en-US" sz="1600" kern="0" dirty="0">
                <a:latin typeface="+mj-ea"/>
                <a:ea typeface="+mj-ea"/>
              </a:rPr>
              <a:t>，</a:t>
            </a:r>
            <a:r>
              <a:rPr lang="zh-CN" altLang="zh-CN" sz="1600" kern="0" dirty="0">
                <a:latin typeface="+mj-ea"/>
                <a:ea typeface="+mj-ea"/>
              </a:rPr>
              <a:t>应当进行约谈、严肃问责。</a:t>
            </a:r>
            <a:r>
              <a:rPr lang="en-US" altLang="zh-CN" sz="1600" kern="0" dirty="0">
                <a:latin typeface="+mj-ea"/>
                <a:ea typeface="+mj-ea"/>
              </a:rPr>
              <a:t> </a:t>
            </a:r>
          </a:p>
          <a:p>
            <a:pPr marL="285750" indent="-285750" algn="just" eaLnBrk="1" hangingPunct="1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600" kern="0" dirty="0">
                <a:latin typeface="+mj-ea"/>
                <a:ea typeface="+mj-ea"/>
              </a:rPr>
              <a:t>村、社区党支部工作纳入</a:t>
            </a:r>
            <a:r>
              <a:rPr lang="zh-CN" altLang="en-US" sz="1600" b="1" kern="0" dirty="0">
                <a:latin typeface="+mj-ea"/>
                <a:ea typeface="+mj-ea"/>
              </a:rPr>
              <a:t>县级党委巡察监督工作</a:t>
            </a:r>
            <a:r>
              <a:rPr lang="zh-CN" altLang="en-US" sz="1600" kern="0" dirty="0">
                <a:latin typeface="+mj-ea"/>
                <a:ea typeface="+mj-ea"/>
              </a:rPr>
              <a:t>内容。 </a:t>
            </a:r>
          </a:p>
        </p:txBody>
      </p:sp>
      <p:sp>
        <p:nvSpPr>
          <p:cNvPr id="8" name="矩形 7"/>
          <p:cNvSpPr/>
          <p:nvPr/>
        </p:nvSpPr>
        <p:spPr>
          <a:xfrm>
            <a:off x="1096727" y="1682943"/>
            <a:ext cx="10238930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党支部工作的领导保障主要有三个方面：党委（组）层面、组织部门层面、经费保障层面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94195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第七章：领导保障</a:t>
            </a:r>
          </a:p>
        </p:txBody>
      </p:sp>
      <p:sp>
        <p:nvSpPr>
          <p:cNvPr id="15" name="矩形 14"/>
          <p:cNvSpPr/>
          <p:nvPr/>
        </p:nvSpPr>
        <p:spPr>
          <a:xfrm>
            <a:off x="1096727" y="1589830"/>
            <a:ext cx="2911594" cy="50693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zh-CN" altLang="en-US" sz="2400" b="1" kern="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组织部门层面</a:t>
            </a:r>
          </a:p>
        </p:txBody>
      </p:sp>
      <p:sp>
        <p:nvSpPr>
          <p:cNvPr id="16" name="矩形 15"/>
          <p:cNvSpPr/>
          <p:nvPr/>
        </p:nvSpPr>
        <p:spPr>
          <a:xfrm>
            <a:off x="1270327" y="2179521"/>
            <a:ext cx="9658930" cy="1263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经常对党支部建设情况进行分类指导，扩大先进党支部增量，提升中间党支部水平，整顿后进党支部。</a:t>
            </a:r>
          </a:p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b="1" kern="0" dirty="0">
                <a:latin typeface="+mj-ea"/>
                <a:ea typeface="+mj-ea"/>
              </a:rPr>
              <a:t>加强党支部标准化、规范化建设。</a:t>
            </a:r>
          </a:p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应当注意通过党支部了解掌握党员干部日常表现。 </a:t>
            </a:r>
          </a:p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村、社区党支部书记纳入县级党委组织部备案管理。</a:t>
            </a:r>
          </a:p>
        </p:txBody>
      </p:sp>
      <p:sp>
        <p:nvSpPr>
          <p:cNvPr id="22" name="矩形 21"/>
          <p:cNvSpPr/>
          <p:nvPr/>
        </p:nvSpPr>
        <p:spPr>
          <a:xfrm>
            <a:off x="1096727" y="3704886"/>
            <a:ext cx="2911594" cy="50693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zh-CN" altLang="en-US" sz="2400" b="1" kern="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组织部门层面</a:t>
            </a:r>
          </a:p>
        </p:txBody>
      </p:sp>
      <p:sp>
        <p:nvSpPr>
          <p:cNvPr id="23" name="矩形 22"/>
          <p:cNvSpPr/>
          <p:nvPr/>
        </p:nvSpPr>
        <p:spPr>
          <a:xfrm>
            <a:off x="1270327" y="4605494"/>
            <a:ext cx="7307616" cy="1522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增强村、社区党支部经费保障，落实党支部书记报酬待遇。</a:t>
            </a:r>
          </a:p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给予非公有制经济组织和社会组织党支部工作经费支持。</a:t>
            </a:r>
          </a:p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加强村、社区和园区等领域基层党组织活动场所建设。 </a:t>
            </a:r>
          </a:p>
          <a:p>
            <a:pPr marL="285750" indent="-285750" algn="just">
              <a:lnSpc>
                <a:spcPct val="120000"/>
              </a:lnSpc>
              <a:spcAft>
                <a:spcPts val="400"/>
              </a:spcAft>
              <a:buFont typeface="Wingdings" panose="05000000000000000000" pitchFamily="2" charset="2"/>
              <a:buChar char="l"/>
            </a:pPr>
            <a:r>
              <a:rPr lang="zh-CN" altLang="en-US" sz="1400" kern="0" dirty="0">
                <a:latin typeface="+mj-ea"/>
                <a:ea typeface="+mj-ea"/>
              </a:rPr>
              <a:t>县级以上党委管理的党费每年应当按照一定比例下拨到党支部，重点支持贫困村、困难国企、非公组织等党支部开展活动</a:t>
            </a:r>
          </a:p>
        </p:txBody>
      </p:sp>
      <p:sp>
        <p:nvSpPr>
          <p:cNvPr id="25" name="矩形 24"/>
          <p:cNvSpPr/>
          <p:nvPr/>
        </p:nvSpPr>
        <p:spPr>
          <a:xfrm>
            <a:off x="1270327" y="4261195"/>
            <a:ext cx="7626930" cy="368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kern="0" dirty="0">
                <a:latin typeface="+mj-ea"/>
              </a:rPr>
              <a:t>各级党组织应当为党支部开展工作提供必要条件，给予经费保障。</a:t>
            </a:r>
            <a:endParaRPr lang="zh-CN" altLang="zh-CN" sz="1600" b="1" kern="0" dirty="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random/>
      </p:transition>
    </mc:Choice>
    <mc:Fallback xmlns="">
      <p:transition spd="slow" advTm="5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2" grpId="0" animBg="1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26467" y="2452252"/>
            <a:ext cx="624114" cy="624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098924" y="2452252"/>
            <a:ext cx="4339772" cy="625157"/>
            <a:chOff x="6400799" y="1577222"/>
            <a:chExt cx="4339772" cy="625157"/>
          </a:xfrm>
        </p:grpSpPr>
        <p:sp>
          <p:nvSpPr>
            <p:cNvPr id="20" name="矩形 19"/>
            <p:cNvSpPr/>
            <p:nvPr/>
          </p:nvSpPr>
          <p:spPr>
            <a:xfrm>
              <a:off x="6400799" y="1577222"/>
              <a:ext cx="4339772" cy="6241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453009" y="1618814"/>
              <a:ext cx="34340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出台的背景及意义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3126467" y="3771320"/>
            <a:ext cx="624114" cy="624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二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098924" y="3771320"/>
            <a:ext cx="4339772" cy="625157"/>
            <a:chOff x="6400799" y="1577222"/>
            <a:chExt cx="4339772" cy="625157"/>
          </a:xfrm>
        </p:grpSpPr>
        <p:sp>
          <p:nvSpPr>
            <p:cNvPr id="32" name="矩形 31"/>
            <p:cNvSpPr/>
            <p:nvPr/>
          </p:nvSpPr>
          <p:spPr>
            <a:xfrm>
              <a:off x="6400799" y="1577222"/>
              <a:ext cx="4339772" cy="6241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453009" y="1618814"/>
              <a:ext cx="26212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逐章重点解读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3126467" y="5090388"/>
            <a:ext cx="624114" cy="624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098924" y="5090388"/>
            <a:ext cx="4339772" cy="625157"/>
            <a:chOff x="6400799" y="1577222"/>
            <a:chExt cx="4339772" cy="625157"/>
          </a:xfrm>
        </p:grpSpPr>
        <p:sp>
          <p:nvSpPr>
            <p:cNvPr id="43" name="矩形 42"/>
            <p:cNvSpPr/>
            <p:nvPr/>
          </p:nvSpPr>
          <p:spPr>
            <a:xfrm>
              <a:off x="6400799" y="1577222"/>
              <a:ext cx="4339772" cy="6241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6453009" y="1618814"/>
              <a:ext cx="30276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贯彻和实践要求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546475" y="1129665"/>
            <a:ext cx="42672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  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6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6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" presetClass="entr" presetSubtype="6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41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0" presetID="2" presetClass="entr" presetSubtype="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bldLvl="0" animBg="1"/>
          <p:bldP spid="30" grpId="0" bldLvl="0" animBg="1"/>
          <p:bldP spid="41" grpId="0" bldLvl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83" y="2398461"/>
            <a:ext cx="5225376" cy="2800802"/>
          </a:xfrm>
          <a:prstGeom prst="rect">
            <a:avLst/>
          </a:prstGeom>
        </p:spPr>
      </p:pic>
      <p:sp>
        <p:nvSpPr>
          <p:cNvPr id="3" name="TextBox 42"/>
          <p:cNvSpPr txBox="1"/>
          <p:nvPr/>
        </p:nvSpPr>
        <p:spPr>
          <a:xfrm>
            <a:off x="1602105" y="400685"/>
            <a:ext cx="249936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第八章：附则</a:t>
            </a:r>
          </a:p>
        </p:txBody>
      </p:sp>
      <p:sp>
        <p:nvSpPr>
          <p:cNvPr id="4" name="矩形 3"/>
          <p:cNvSpPr/>
          <p:nvPr/>
        </p:nvSpPr>
        <p:spPr>
          <a:xfrm>
            <a:off x="5603291" y="1938577"/>
            <a:ext cx="5566932" cy="372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第三十四条</a:t>
            </a:r>
            <a:r>
              <a:rPr lang="zh-CN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村、社区党的基层委员会、总支部委员会，按照本条例执行。</a:t>
            </a:r>
          </a:p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endParaRPr lang="zh-CN" altLang="zh-CN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第三十五条</a:t>
            </a:r>
            <a:r>
              <a:rPr lang="zh-CN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中央军事委员会可以根据本条例，制定相关规定。</a:t>
            </a:r>
          </a:p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endParaRPr lang="zh-CN" altLang="zh-CN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第三十六条</a:t>
            </a:r>
            <a:r>
              <a:rPr lang="zh-CN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本条例由中央组织部负责解释。</a:t>
            </a:r>
          </a:p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 </a:t>
            </a:r>
            <a:endParaRPr lang="zh-CN" altLang="zh-CN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algn="just" eaLnBrk="1" hangingPunct="1">
              <a:lnSpc>
                <a:spcPct val="120000"/>
              </a:lnSpc>
              <a:spcAft>
                <a:spcPts val="0"/>
              </a:spcAft>
            </a:pPr>
            <a:r>
              <a:rPr lang="zh-CN" altLang="zh-CN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第三十七条</a:t>
            </a:r>
            <a:r>
              <a:rPr lang="zh-CN" altLang="en-US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本条例自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2018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10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月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28</a:t>
            </a: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日起施行。其他有关党支部的规定与本条例不一致的，按照本条例执行。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57420" y="1539240"/>
            <a:ext cx="42672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第三章</a:t>
            </a:r>
          </a:p>
        </p:txBody>
      </p:sp>
      <p:sp>
        <p:nvSpPr>
          <p:cNvPr id="2" name="PA-文本框 7"/>
          <p:cNvSpPr txBox="1"/>
          <p:nvPr>
            <p:custDataLst>
              <p:tags r:id="rId1"/>
            </p:custDataLst>
          </p:nvPr>
        </p:nvSpPr>
        <p:spPr>
          <a:xfrm>
            <a:off x="5531932" y="2920702"/>
            <a:ext cx="6885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贯彻和实践要求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66463" y="3905190"/>
            <a:ext cx="566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《</a:t>
            </a:r>
            <a:r>
              <a:rPr kumimoji="1"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中国共产党支部工作条例</a:t>
            </a:r>
            <a:r>
              <a:rPr kumimoji="1" lang="en-US" altLang="zh-CN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》</a:t>
            </a:r>
            <a:r>
              <a:rPr kumimoji="1"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（试行）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85496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贯彻和实践要求</a:t>
            </a:r>
          </a:p>
        </p:txBody>
      </p:sp>
      <p:sp>
        <p:nvSpPr>
          <p:cNvPr id="3" name="矩形 2"/>
          <p:cNvSpPr/>
          <p:nvPr/>
        </p:nvSpPr>
        <p:spPr>
          <a:xfrm>
            <a:off x="2186411" y="1403565"/>
            <a:ext cx="781917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中共中央政治局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2018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月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21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日会议要求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3236687" y="2315875"/>
            <a:ext cx="7547428" cy="170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spcAft>
                <a:spcPts val="1000"/>
              </a:spcAft>
            </a:pP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要把抓好党支部作为组织体系建设的基本内容，巩固传统领域党支部建设，拓展建设新兴领域党支部，不断扩大覆盖面、着力提高组织力和领导力，突出政治功能、强化政治引领，推动党支部担负好直接教育党员、管理党员、监督党员和组织群众、宣传群众、凝聚群众、服务群众的职责。</a:t>
            </a:r>
          </a:p>
        </p:txBody>
      </p:sp>
      <p:sp>
        <p:nvSpPr>
          <p:cNvPr id="5" name="矩形: 圆角 4"/>
          <p:cNvSpPr/>
          <p:nvPr/>
        </p:nvSpPr>
        <p:spPr bwMode="auto">
          <a:xfrm>
            <a:off x="1204963" y="2432554"/>
            <a:ext cx="1440000" cy="1440000"/>
          </a:xfrm>
          <a:prstGeom prst="roundRect">
            <a:avLst>
              <a:gd name="adj" fmla="val 1910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会议</a:t>
            </a:r>
            <a:endParaRPr lang="en-US" altLang="zh-CN" sz="32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强调</a:t>
            </a:r>
          </a:p>
        </p:txBody>
      </p:sp>
      <p:sp>
        <p:nvSpPr>
          <p:cNvPr id="6" name="等腰三角形 5"/>
          <p:cNvSpPr/>
          <p:nvPr/>
        </p:nvSpPr>
        <p:spPr bwMode="auto">
          <a:xfrm rot="5400000">
            <a:off x="2706383" y="3074653"/>
            <a:ext cx="467123" cy="185047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353929" y="4345972"/>
            <a:ext cx="2202157" cy="453516"/>
          </a:xfrm>
          <a:prstGeom prst="rect">
            <a:avLst/>
          </a:prstGeom>
          <a:solidFill>
            <a:schemeClr val="accent1"/>
          </a:solidFill>
          <a:ln w="63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扩大覆盖面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3792329" y="4345972"/>
            <a:ext cx="2202157" cy="453516"/>
          </a:xfrm>
          <a:prstGeom prst="rect">
            <a:avLst/>
          </a:prstGeom>
          <a:solidFill>
            <a:schemeClr val="accent1"/>
          </a:solidFill>
          <a:ln w="63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提高组织力和领导力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6230729" y="4345972"/>
            <a:ext cx="2202157" cy="453516"/>
          </a:xfrm>
          <a:prstGeom prst="rect">
            <a:avLst/>
          </a:prstGeom>
          <a:solidFill>
            <a:schemeClr val="accent1"/>
          </a:solidFill>
          <a:ln w="63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突出政治功能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8669128" y="4345972"/>
            <a:ext cx="2202157" cy="453516"/>
          </a:xfrm>
          <a:prstGeom prst="rect">
            <a:avLst/>
          </a:prstGeom>
          <a:solidFill>
            <a:schemeClr val="accent1"/>
          </a:solidFill>
          <a:ln w="63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强化政治引领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1353928" y="4980238"/>
            <a:ext cx="4640558" cy="453516"/>
          </a:xfrm>
          <a:prstGeom prst="rect">
            <a:avLst/>
          </a:prstGeom>
          <a:solidFill>
            <a:schemeClr val="accent1"/>
          </a:solidFill>
          <a:ln w="63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教育党员、管理党员、监督党员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6230725" y="4980238"/>
            <a:ext cx="4640559" cy="453516"/>
          </a:xfrm>
          <a:prstGeom prst="rect">
            <a:avLst/>
          </a:prstGeom>
          <a:solidFill>
            <a:schemeClr val="accent1"/>
          </a:solidFill>
          <a:ln w="635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组织群众、宣传群众、凝聚群众、服务群众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200">
        <p:random/>
      </p:transition>
    </mc:Choice>
    <mc:Fallback xmlns="">
      <p:transition spd="slow" advTm="4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490470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贯彻和实践要求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2186411" y="1403565"/>
            <a:ext cx="781917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中共中央政治局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2018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月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21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日会议要求</a:t>
            </a:r>
          </a:p>
        </p:txBody>
      </p:sp>
      <p:sp>
        <p:nvSpPr>
          <p:cNvPr id="5" name="矩形 4"/>
          <p:cNvSpPr/>
          <p:nvPr/>
        </p:nvSpPr>
        <p:spPr>
          <a:xfrm>
            <a:off x="1437550" y="4455372"/>
            <a:ext cx="9510457" cy="1195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要把抓好党支部作为管党治党的基本任务，党委（党组）书记要亲力亲为，深入支部抓支部，加强党支部标准化、规范化建设。</a:t>
            </a:r>
            <a:endParaRPr lang="en-US" altLang="zh-CN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l"/>
            </a:pPr>
            <a:r>
              <a:rPr lang="zh-CN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要把抓好党支部作为检验党建工作成效的基本标准，考核评价党建工作。</a:t>
            </a:r>
            <a:endParaRPr lang="zh-CN" altLang="en-US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03959" y="2554558"/>
            <a:ext cx="249299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zh-CN" sz="2000" ker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管党治党的基本任务</a:t>
            </a:r>
            <a:endParaRPr lang="zh-CN" altLang="en-US" sz="20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09740" y="3408718"/>
            <a:ext cx="1210588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ker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亲力亲为</a:t>
            </a:r>
            <a:endParaRPr lang="zh-CN" altLang="en-US" sz="20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83818" y="2544678"/>
            <a:ext cx="2236510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标准化规范化建设</a:t>
            </a:r>
            <a:endParaRPr lang="zh-CN" altLang="en-US" sz="2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03959" y="3394797"/>
            <a:ext cx="3518912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ker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检验党建工作成效的基本标准</a:t>
            </a:r>
            <a:endParaRPr lang="zh-CN" altLang="en-US" sz="20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28" y="2441928"/>
            <a:ext cx="3518912" cy="1895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900">
        <p:random/>
      </p:transition>
    </mc:Choice>
    <mc:Fallback xmlns="">
      <p:transition spd="slow" advTm="39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602105" y="400685"/>
            <a:ext cx="271081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贯彻和实践要求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2186411" y="1403565"/>
            <a:ext cx="7819178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中共中央政治局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2018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年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9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月</a:t>
            </a:r>
            <a:r>
              <a:rPr lang="en-US" altLang="zh-CN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21</a:t>
            </a:r>
            <a:r>
              <a:rPr lang="zh-CN" altLang="en-US" sz="2800" b="1" kern="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日会议要求</a:t>
            </a:r>
          </a:p>
        </p:txBody>
      </p:sp>
      <p:sp>
        <p:nvSpPr>
          <p:cNvPr id="5" name="矩形 4"/>
          <p:cNvSpPr/>
          <p:nvPr/>
        </p:nvSpPr>
        <p:spPr>
          <a:xfrm>
            <a:off x="822729" y="2327994"/>
            <a:ext cx="7817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　　会议要求，各级党委（党组）要加强对《条例》实施的组织领导。</a:t>
            </a:r>
            <a:endParaRPr lang="zh-CN" altLang="en-US" sz="2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" name="矩形: 圆角 5"/>
          <p:cNvSpPr/>
          <p:nvPr/>
        </p:nvSpPr>
        <p:spPr bwMode="auto">
          <a:xfrm>
            <a:off x="1368607" y="3113631"/>
            <a:ext cx="1308383" cy="443898"/>
          </a:xfrm>
          <a:prstGeom prst="roundRect">
            <a:avLst>
              <a:gd name="adj" fmla="val 5825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要抓好</a:t>
            </a:r>
          </a:p>
        </p:txBody>
      </p:sp>
      <p:sp>
        <p:nvSpPr>
          <p:cNvPr id="7" name="等腰三角形 6"/>
          <p:cNvSpPr/>
          <p:nvPr/>
        </p:nvSpPr>
        <p:spPr bwMode="auto">
          <a:xfrm rot="5400000">
            <a:off x="2919253" y="3250109"/>
            <a:ext cx="331144" cy="186746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78198" y="3035557"/>
            <a:ext cx="7585540" cy="66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要抓好《条例》的</a:t>
            </a:r>
            <a:r>
              <a:rPr lang="zh-CN" altLang="zh-CN" sz="1600" b="1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宣传解读和学习培训</a:t>
            </a:r>
            <a:r>
              <a:rPr lang="zh-CN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，使各级党组织和广大党员深入领会《条例》精神，全面掌握《条例》内容，增强贯彻执行《条例》的思想自觉和行动自觉。</a:t>
            </a:r>
            <a:endParaRPr lang="zh-CN" altLang="en-US" sz="16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矩形: 圆角 8"/>
          <p:cNvSpPr/>
          <p:nvPr/>
        </p:nvSpPr>
        <p:spPr bwMode="auto">
          <a:xfrm>
            <a:off x="1368607" y="4076340"/>
            <a:ext cx="1308383" cy="443898"/>
          </a:xfrm>
          <a:prstGeom prst="roundRect">
            <a:avLst>
              <a:gd name="adj" fmla="val 5825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要加强</a:t>
            </a:r>
          </a:p>
        </p:txBody>
      </p:sp>
      <p:sp>
        <p:nvSpPr>
          <p:cNvPr id="10" name="等腰三角形 9"/>
          <p:cNvSpPr/>
          <p:nvPr/>
        </p:nvSpPr>
        <p:spPr bwMode="auto">
          <a:xfrm rot="5400000">
            <a:off x="2919253" y="4212818"/>
            <a:ext cx="331144" cy="186746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78198" y="4114378"/>
            <a:ext cx="758554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对党员领导干部的培训，提高抓好党支部工作、推动党支部建设的本领。</a:t>
            </a:r>
          </a:p>
        </p:txBody>
      </p:sp>
      <p:sp>
        <p:nvSpPr>
          <p:cNvPr id="12" name="矩形: 圆角 11"/>
          <p:cNvSpPr/>
          <p:nvPr/>
        </p:nvSpPr>
        <p:spPr bwMode="auto">
          <a:xfrm>
            <a:off x="1368607" y="5004388"/>
            <a:ext cx="1308383" cy="443898"/>
          </a:xfrm>
          <a:prstGeom prst="roundRect">
            <a:avLst>
              <a:gd name="adj" fmla="val 5825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要加强</a:t>
            </a:r>
          </a:p>
        </p:txBody>
      </p:sp>
      <p:sp>
        <p:nvSpPr>
          <p:cNvPr id="13" name="等腰三角形 12"/>
          <p:cNvSpPr/>
          <p:nvPr/>
        </p:nvSpPr>
        <p:spPr bwMode="auto">
          <a:xfrm rot="5400000">
            <a:off x="2919253" y="5140866"/>
            <a:ext cx="331144" cy="186746"/>
          </a:xfrm>
          <a:prstGeom prst="triangl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33695" y="5035644"/>
            <a:ext cx="758554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600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督促落实，确保</a:t>
            </a:r>
            <a:r>
              <a:rPr lang="en-US" altLang="zh-CN" sz="1600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sz="1600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条例</a:t>
            </a:r>
            <a:r>
              <a:rPr lang="en-US" altLang="zh-CN" sz="1600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sz="1600" ker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各项规定要求落到实处。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7141" y="1957286"/>
            <a:ext cx="228326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2018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endParaRPr lang="zh-CN" altLang="zh-CN" sz="36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PA-矩形 4"/>
          <p:cNvSpPr/>
          <p:nvPr>
            <p:custDataLst>
              <p:tags r:id="rId1"/>
            </p:custDataLst>
          </p:nvPr>
        </p:nvSpPr>
        <p:spPr>
          <a:xfrm>
            <a:off x="1316858" y="2690063"/>
            <a:ext cx="10322824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汇报完毕    谢谢观看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4230613" y="4840754"/>
            <a:ext cx="269008" cy="272797"/>
          </a:xfrm>
          <a:custGeom>
            <a:avLst/>
            <a:gdLst>
              <a:gd name="T0" fmla="*/ 260 w 519"/>
              <a:gd name="T1" fmla="*/ 0 h 493"/>
              <a:gd name="T2" fmla="*/ 321 w 519"/>
              <a:gd name="T3" fmla="*/ 189 h 493"/>
              <a:gd name="T4" fmla="*/ 519 w 519"/>
              <a:gd name="T5" fmla="*/ 188 h 493"/>
              <a:gd name="T6" fmla="*/ 358 w 519"/>
              <a:gd name="T7" fmla="*/ 305 h 493"/>
              <a:gd name="T8" fmla="*/ 420 w 519"/>
              <a:gd name="T9" fmla="*/ 493 h 493"/>
              <a:gd name="T10" fmla="*/ 260 w 519"/>
              <a:gd name="T11" fmla="*/ 376 h 493"/>
              <a:gd name="T12" fmla="*/ 100 w 519"/>
              <a:gd name="T13" fmla="*/ 493 h 493"/>
              <a:gd name="T14" fmla="*/ 161 w 519"/>
              <a:gd name="T15" fmla="*/ 305 h 493"/>
              <a:gd name="T16" fmla="*/ 0 w 519"/>
              <a:gd name="T17" fmla="*/ 188 h 493"/>
              <a:gd name="T18" fmla="*/ 199 w 519"/>
              <a:gd name="T19" fmla="*/ 189 h 493"/>
              <a:gd name="T20" fmla="*/ 260 w 519"/>
              <a:gd name="T21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9" h="493">
                <a:moveTo>
                  <a:pt x="260" y="0"/>
                </a:moveTo>
                <a:lnTo>
                  <a:pt x="321" y="189"/>
                </a:lnTo>
                <a:lnTo>
                  <a:pt x="519" y="188"/>
                </a:lnTo>
                <a:lnTo>
                  <a:pt x="358" y="305"/>
                </a:lnTo>
                <a:lnTo>
                  <a:pt x="420" y="493"/>
                </a:lnTo>
                <a:lnTo>
                  <a:pt x="260" y="376"/>
                </a:lnTo>
                <a:lnTo>
                  <a:pt x="100" y="493"/>
                </a:lnTo>
                <a:lnTo>
                  <a:pt x="161" y="305"/>
                </a:lnTo>
                <a:lnTo>
                  <a:pt x="0" y="188"/>
                </a:lnTo>
                <a:lnTo>
                  <a:pt x="199" y="189"/>
                </a:lnTo>
                <a:lnTo>
                  <a:pt x="26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7680785" y="4840754"/>
            <a:ext cx="269008" cy="272797"/>
          </a:xfrm>
          <a:custGeom>
            <a:avLst/>
            <a:gdLst>
              <a:gd name="T0" fmla="*/ 260 w 519"/>
              <a:gd name="T1" fmla="*/ 0 h 493"/>
              <a:gd name="T2" fmla="*/ 321 w 519"/>
              <a:gd name="T3" fmla="*/ 189 h 493"/>
              <a:gd name="T4" fmla="*/ 519 w 519"/>
              <a:gd name="T5" fmla="*/ 188 h 493"/>
              <a:gd name="T6" fmla="*/ 358 w 519"/>
              <a:gd name="T7" fmla="*/ 305 h 493"/>
              <a:gd name="T8" fmla="*/ 420 w 519"/>
              <a:gd name="T9" fmla="*/ 493 h 493"/>
              <a:gd name="T10" fmla="*/ 260 w 519"/>
              <a:gd name="T11" fmla="*/ 376 h 493"/>
              <a:gd name="T12" fmla="*/ 100 w 519"/>
              <a:gd name="T13" fmla="*/ 493 h 493"/>
              <a:gd name="T14" fmla="*/ 161 w 519"/>
              <a:gd name="T15" fmla="*/ 305 h 493"/>
              <a:gd name="T16" fmla="*/ 0 w 519"/>
              <a:gd name="T17" fmla="*/ 188 h 493"/>
              <a:gd name="T18" fmla="*/ 199 w 519"/>
              <a:gd name="T19" fmla="*/ 189 h 493"/>
              <a:gd name="T20" fmla="*/ 260 w 519"/>
              <a:gd name="T21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9" h="493">
                <a:moveTo>
                  <a:pt x="260" y="0"/>
                </a:moveTo>
                <a:lnTo>
                  <a:pt x="321" y="189"/>
                </a:lnTo>
                <a:lnTo>
                  <a:pt x="519" y="188"/>
                </a:lnTo>
                <a:lnTo>
                  <a:pt x="358" y="305"/>
                </a:lnTo>
                <a:lnTo>
                  <a:pt x="420" y="493"/>
                </a:lnTo>
                <a:lnTo>
                  <a:pt x="260" y="376"/>
                </a:lnTo>
                <a:lnTo>
                  <a:pt x="100" y="493"/>
                </a:lnTo>
                <a:lnTo>
                  <a:pt x="161" y="305"/>
                </a:lnTo>
                <a:lnTo>
                  <a:pt x="0" y="188"/>
                </a:lnTo>
                <a:lnTo>
                  <a:pt x="199" y="189"/>
                </a:lnTo>
                <a:lnTo>
                  <a:pt x="260" y="0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思源黑体 CN Bold" panose="020B0800000000000000" pitchFamily="34" charset="-122"/>
              <a:cs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29325" y="2005404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（试行）</a:t>
            </a:r>
          </a:p>
        </p:txBody>
      </p:sp>
      <p:sp>
        <p:nvSpPr>
          <p:cNvPr id="13" name="矩形: 圆角 12"/>
          <p:cNvSpPr/>
          <p:nvPr/>
        </p:nvSpPr>
        <p:spPr bwMode="auto">
          <a:xfrm>
            <a:off x="3376835" y="3885756"/>
            <a:ext cx="5438330" cy="38587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9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21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日审议，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10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28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日实施</a:t>
            </a:r>
          </a:p>
        </p:txBody>
      </p:sp>
      <p:pic>
        <p:nvPicPr>
          <p:cNvPr id="17" name="党建辉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78400" y="4831080"/>
            <a:ext cx="290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汇报人：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XXXXXX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00">
        <p:random/>
      </p:transition>
    </mc:Choice>
    <mc:Fallback xmlns="">
      <p:transition spd="slow" advTm="68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0" presetClass="entr" presetSubtype="0" decel="7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855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998" fill="hold">
                                              <p:stCondLst>
                                                <p:cond delay="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" dur="998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500000" y="500000"/>
                                          <p:to x="100000" y="100000"/>
                                        </p:animScale>
                                        <p:anim to="" calcmode="lin" valueType="num">
                                          <p:cBhvr>
                                            <p:cTn id="13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99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199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99"/>
                                </p:stCondLst>
                                <p:childTnLst>
                                  <p:par>
                                    <p:cTn id="3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7" grpId="0" bldLvl="0" animBg="1"/>
          <p:bldP spid="8" grpId="0" bldLvl="0" animBg="1"/>
          <p:bldP spid="11" grpId="0"/>
          <p:bldP spid="13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0" presetClass="entr" presetSubtype="0" decel="7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855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5*sin(rand(0-360)+0)+2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998" fill="hold">
                                              <p:stCondLst>
                                                <p:cond delay="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2" dur="998" fill="hold">
                                              <p:stCondLst>
                                                <p:cond delay="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from x="500000" y="500000"/>
                                          <p:to x="100000" y="100000"/>
                                        </p:animScale>
                                        <p:anim to="" calcmode="lin" valueType="num">
                                          <p:cBhvr>
                                            <p:cTn id="13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714" fill="hold">
                                              <p:stCondLst>
                                                <p:cond delay="28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-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699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199"/>
                                </p:stCondLst>
                                <p:childTnLst>
                                  <p:par>
                                    <p:cTn id="2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99"/>
                                </p:stCondLst>
                                <p:childTnLst>
                                  <p:par>
                                    <p:cTn id="3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3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7" grpId="0" bldLvl="0" animBg="1"/>
          <p:bldP spid="8" grpId="0" bldLvl="0" animBg="1"/>
          <p:bldP spid="11" grpId="0"/>
          <p:bldP spid="13" grpId="0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7"/>
          <p:cNvSpPr txBox="1"/>
          <p:nvPr>
            <p:custDataLst>
              <p:tags r:id="rId1"/>
            </p:custDataLst>
          </p:nvPr>
        </p:nvSpPr>
        <p:spPr>
          <a:xfrm>
            <a:off x="4744532" y="2527637"/>
            <a:ext cx="6885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出台的背景及意义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91763" y="3724850"/>
            <a:ext cx="566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《</a:t>
            </a:r>
            <a:r>
              <a:rPr kumimoji="1"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中国共产党支部工作条例</a:t>
            </a:r>
            <a:r>
              <a:rPr kumimoji="1" lang="en-US" altLang="zh-CN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》</a:t>
            </a:r>
            <a:r>
              <a:rPr kumimoji="1" lang="zh-CN" altLang="en-US" sz="2400" b="1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</a:rPr>
              <a:t>（试行）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7420" y="1539240"/>
            <a:ext cx="4267200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</a:p>
        </p:txBody>
      </p: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5259667" y="4293140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《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条例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》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出台背景</a:t>
            </a:r>
          </a:p>
        </p:txBody>
      </p:sp>
      <p:sp>
        <p:nvSpPr>
          <p:cNvPr id="12" name="Freeform 21"/>
          <p:cNvSpPr>
            <a:spLocks noEditPoints="1"/>
          </p:cNvSpPr>
          <p:nvPr/>
        </p:nvSpPr>
        <p:spPr bwMode="auto">
          <a:xfrm>
            <a:off x="5060062" y="4367393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文本框 5"/>
          <p:cNvSpPr txBox="1">
            <a:spLocks noChangeArrowheads="1"/>
          </p:cNvSpPr>
          <p:nvPr/>
        </p:nvSpPr>
        <p:spPr bwMode="auto">
          <a:xfrm>
            <a:off x="8903620" y="4293140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《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条例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》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出台意义</a:t>
            </a:r>
          </a:p>
        </p:txBody>
      </p:sp>
      <p:sp>
        <p:nvSpPr>
          <p:cNvPr id="14" name="Freeform 21"/>
          <p:cNvSpPr>
            <a:spLocks noEditPoints="1"/>
          </p:cNvSpPr>
          <p:nvPr/>
        </p:nvSpPr>
        <p:spPr bwMode="auto">
          <a:xfrm>
            <a:off x="8704015" y="4367393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文本框 5"/>
          <p:cNvSpPr txBox="1">
            <a:spLocks noChangeArrowheads="1"/>
          </p:cNvSpPr>
          <p:nvPr/>
        </p:nvSpPr>
        <p:spPr bwMode="auto">
          <a:xfrm>
            <a:off x="5259667" y="4634334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《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条例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》</a:t>
            </a:r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的整体结构</a:t>
            </a:r>
          </a:p>
        </p:txBody>
      </p:sp>
      <p:sp>
        <p:nvSpPr>
          <p:cNvPr id="16" name="Freeform 21"/>
          <p:cNvSpPr>
            <a:spLocks noEditPoints="1"/>
          </p:cNvSpPr>
          <p:nvPr/>
        </p:nvSpPr>
        <p:spPr bwMode="auto">
          <a:xfrm>
            <a:off x="5060062" y="4708587"/>
            <a:ext cx="219518" cy="220826"/>
          </a:xfrm>
          <a:custGeom>
            <a:avLst/>
            <a:gdLst>
              <a:gd name="T0" fmla="*/ 117 w 234"/>
              <a:gd name="T1" fmla="*/ 0 h 234"/>
              <a:gd name="T2" fmla="*/ 234 w 234"/>
              <a:gd name="T3" fmla="*/ 117 h 234"/>
              <a:gd name="T4" fmla="*/ 117 w 234"/>
              <a:gd name="T5" fmla="*/ 234 h 234"/>
              <a:gd name="T6" fmla="*/ 0 w 234"/>
              <a:gd name="T7" fmla="*/ 117 h 234"/>
              <a:gd name="T8" fmla="*/ 117 w 234"/>
              <a:gd name="T9" fmla="*/ 0 h 234"/>
              <a:gd name="T10" fmla="*/ 99 w 234"/>
              <a:gd name="T11" fmla="*/ 199 h 234"/>
              <a:gd name="T12" fmla="*/ 135 w 234"/>
              <a:gd name="T13" fmla="*/ 199 h 234"/>
              <a:gd name="T14" fmla="*/ 135 w 234"/>
              <a:gd name="T15" fmla="*/ 136 h 234"/>
              <a:gd name="T16" fmla="*/ 199 w 234"/>
              <a:gd name="T17" fmla="*/ 136 h 234"/>
              <a:gd name="T18" fmla="*/ 199 w 234"/>
              <a:gd name="T19" fmla="*/ 99 h 234"/>
              <a:gd name="T20" fmla="*/ 135 w 234"/>
              <a:gd name="T21" fmla="*/ 99 h 234"/>
              <a:gd name="T22" fmla="*/ 135 w 234"/>
              <a:gd name="T23" fmla="*/ 35 h 234"/>
              <a:gd name="T24" fmla="*/ 99 w 234"/>
              <a:gd name="T25" fmla="*/ 35 h 234"/>
              <a:gd name="T26" fmla="*/ 99 w 234"/>
              <a:gd name="T27" fmla="*/ 99 h 234"/>
              <a:gd name="T28" fmla="*/ 35 w 234"/>
              <a:gd name="T29" fmla="*/ 99 h 234"/>
              <a:gd name="T30" fmla="*/ 35 w 234"/>
              <a:gd name="T31" fmla="*/ 136 h 234"/>
              <a:gd name="T32" fmla="*/ 99 w 234"/>
              <a:gd name="T33" fmla="*/ 136 h 234"/>
              <a:gd name="T34" fmla="*/ 99 w 234"/>
              <a:gd name="T35" fmla="*/ 199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34" h="234">
                <a:moveTo>
                  <a:pt x="117" y="0"/>
                </a:moveTo>
                <a:cubicBezTo>
                  <a:pt x="182" y="0"/>
                  <a:pt x="234" y="52"/>
                  <a:pt x="234" y="117"/>
                </a:cubicBezTo>
                <a:cubicBezTo>
                  <a:pt x="234" y="182"/>
                  <a:pt x="182" y="234"/>
                  <a:pt x="117" y="234"/>
                </a:cubicBezTo>
                <a:cubicBezTo>
                  <a:pt x="52" y="234"/>
                  <a:pt x="0" y="182"/>
                  <a:pt x="0" y="117"/>
                </a:cubicBezTo>
                <a:cubicBezTo>
                  <a:pt x="0" y="52"/>
                  <a:pt x="52" y="0"/>
                  <a:pt x="117" y="0"/>
                </a:cubicBezTo>
                <a:close/>
                <a:moveTo>
                  <a:pt x="99" y="199"/>
                </a:moveTo>
                <a:lnTo>
                  <a:pt x="135" y="199"/>
                </a:lnTo>
                <a:lnTo>
                  <a:pt x="135" y="136"/>
                </a:lnTo>
                <a:lnTo>
                  <a:pt x="199" y="136"/>
                </a:lnTo>
                <a:lnTo>
                  <a:pt x="199" y="99"/>
                </a:lnTo>
                <a:lnTo>
                  <a:pt x="135" y="99"/>
                </a:lnTo>
                <a:lnTo>
                  <a:pt x="135" y="35"/>
                </a:lnTo>
                <a:lnTo>
                  <a:pt x="99" y="35"/>
                </a:lnTo>
                <a:lnTo>
                  <a:pt x="99" y="99"/>
                </a:lnTo>
                <a:lnTo>
                  <a:pt x="35" y="99"/>
                </a:lnTo>
                <a:lnTo>
                  <a:pt x="35" y="136"/>
                </a:lnTo>
                <a:lnTo>
                  <a:pt x="99" y="136"/>
                </a:lnTo>
                <a:lnTo>
                  <a:pt x="99" y="19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1" grpId="1"/>
      <p:bldP spid="12" grpId="0" bldLvl="0" animBg="1"/>
      <p:bldP spid="13" grpId="0"/>
      <p:bldP spid="13" grpId="1"/>
      <p:bldP spid="14" grpId="0" bldLvl="0" animBg="1"/>
      <p:bldP spid="15" grpId="0"/>
      <p:bldP spid="15" grpId="1"/>
      <p:bldP spid="1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356033" y="2336082"/>
            <a:ext cx="9471624" cy="151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一个支部就是一个战斗堡垒。</a:t>
            </a:r>
            <a:endParaRPr lang="en-US" altLang="zh-CN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党支部是党的基础组织，是党的组织体系的基本单元。党的十八大以来，高度重视党支部建设，要求把全面从严治党落实到每个支部、每名党员，推动全党形成大抓基层、大抓支部的良好态势，</a:t>
            </a:r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已经取得明显成效</a:t>
            </a: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77664" y="1644164"/>
            <a:ext cx="9219982" cy="460375"/>
          </a:xfrm>
          <a:prstGeom prst="rect">
            <a:avLst/>
          </a:prstGeom>
          <a:solidFill>
            <a:schemeClr val="accent2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spcBef>
                <a:spcPct val="20000"/>
              </a:spcBef>
              <a:buFont typeface="华文新魏" panose="02010800040101010101" pitchFamily="2" charset="-122"/>
              <a:buNone/>
              <a:defRPr sz="2400" b="1" kern="0">
                <a:solidFill>
                  <a:schemeClr val="accent1"/>
                </a:solidFill>
                <a:latin typeface="等线" panose="02010600030101010101" pitchFamily="2" charset="-122"/>
                <a:ea typeface="微软雅黑" panose="020B0503020204020204" charset="-122"/>
              </a:defRPr>
            </a:lvl1pPr>
            <a:lvl2pPr marL="742950" indent="-287655">
              <a:spcBef>
                <a:spcPct val="20000"/>
              </a:spcBef>
              <a:buFont typeface="华文新魏" panose="02010800040101010101" pitchFamily="2" charset="-122"/>
              <a:buChar char="–"/>
              <a:defRPr sz="3700">
                <a:latin typeface="华文新魏" panose="02010800040101010101" pitchFamily="2" charset="-122"/>
              </a:defRPr>
            </a:lvl2pPr>
            <a:lvl3pPr marL="1143000" indent="-228600">
              <a:spcBef>
                <a:spcPct val="20000"/>
              </a:spcBef>
              <a:buFont typeface="华文新魏" panose="02010800040101010101" pitchFamily="2" charset="-122"/>
              <a:buChar char="•"/>
              <a:defRPr sz="3200">
                <a:latin typeface="华文新魏" panose="02010800040101010101" pitchFamily="2" charset="-122"/>
              </a:defRPr>
            </a:lvl3pPr>
            <a:lvl4pPr marL="1600200" indent="-230505">
              <a:spcBef>
                <a:spcPct val="20000"/>
              </a:spcBef>
              <a:buFont typeface="华文新魏" panose="02010800040101010101" pitchFamily="2" charset="-122"/>
              <a:buChar char="–"/>
              <a:defRPr sz="2700">
                <a:latin typeface="华文新魏" panose="02010800040101010101" pitchFamily="2" charset="-122"/>
              </a:defRPr>
            </a:lvl4pPr>
            <a:lvl5pPr marL="2059305" indent="-230505">
              <a:spcBef>
                <a:spcPct val="20000"/>
              </a:spcBef>
              <a:buFont typeface="华文新魏" panose="02010800040101010101" pitchFamily="2" charset="-122"/>
              <a:buChar char="»"/>
              <a:defRPr sz="2700">
                <a:latin typeface="华文新魏" panose="02010800040101010101" pitchFamily="2" charset="-122"/>
              </a:defRPr>
            </a:lvl5pPr>
            <a:lvl6pPr marL="2516505" indent="-230505" eaLnBrk="0" fontAlgn="base" hangingPunct="0">
              <a:spcBef>
                <a:spcPct val="20000"/>
              </a:spcBef>
              <a:spcAft>
                <a:spcPct val="0"/>
              </a:spcAft>
              <a:buFont typeface="华文新魏" panose="02010800040101010101" pitchFamily="2" charset="-122"/>
              <a:buChar char="»"/>
              <a:defRPr sz="2700">
                <a:latin typeface="华文新魏" panose="02010800040101010101" pitchFamily="2" charset="-122"/>
              </a:defRPr>
            </a:lvl6pPr>
            <a:lvl7pPr marL="2973705" indent="-230505" eaLnBrk="0" fontAlgn="base" hangingPunct="0">
              <a:spcBef>
                <a:spcPct val="20000"/>
              </a:spcBef>
              <a:spcAft>
                <a:spcPct val="0"/>
              </a:spcAft>
              <a:buFont typeface="华文新魏" panose="02010800040101010101" pitchFamily="2" charset="-122"/>
              <a:buChar char="»"/>
              <a:defRPr sz="2700">
                <a:latin typeface="华文新魏" panose="02010800040101010101" pitchFamily="2" charset="-122"/>
              </a:defRPr>
            </a:lvl7pPr>
            <a:lvl8pPr marL="3430905" indent="-230505" eaLnBrk="0" fontAlgn="base" hangingPunct="0">
              <a:spcBef>
                <a:spcPct val="20000"/>
              </a:spcBef>
              <a:spcAft>
                <a:spcPct val="0"/>
              </a:spcAft>
              <a:buFont typeface="华文新魏" panose="02010800040101010101" pitchFamily="2" charset="-122"/>
              <a:buChar char="»"/>
              <a:defRPr sz="2700">
                <a:latin typeface="华文新魏" panose="02010800040101010101" pitchFamily="2" charset="-122"/>
              </a:defRPr>
            </a:lvl8pPr>
            <a:lvl9pPr marL="3888105" indent="-230505" eaLnBrk="0" fontAlgn="base" hangingPunct="0">
              <a:spcBef>
                <a:spcPct val="20000"/>
              </a:spcBef>
              <a:spcAft>
                <a:spcPct val="0"/>
              </a:spcAft>
              <a:buFont typeface="华文新魏" panose="02010800040101010101" pitchFamily="2" charset="-122"/>
              <a:buChar char="»"/>
              <a:defRPr sz="2700">
                <a:latin typeface="华文新魏" panose="02010800040101010101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</a:rPr>
              <a:t>条例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</a:rPr>
              <a:t>的出台，体现了持之以恒推进全面从严治党的坚定决心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 flipH="1">
            <a:off x="7025421" y="4128306"/>
            <a:ext cx="4249917" cy="170554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356034" y="4128306"/>
            <a:ext cx="6322024" cy="139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eaLnBrk="1" hangingPunct="1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此次审议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中国共产党支部工作条例（试行）</a:t>
            </a:r>
            <a:r>
              <a:rPr lang="en-US" altLang="zh-CN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，充分表明了党中央</a:t>
            </a:r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对管党治党规律的深刻把握</a:t>
            </a:r>
            <a:r>
              <a:rPr lang="zh-CN" altLang="en-US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，和</a:t>
            </a:r>
            <a:r>
              <a:rPr lang="zh-CN" altLang="en-US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持之以恒推进全面从严治党的坚定决心</a:t>
            </a:r>
            <a:r>
              <a:rPr lang="zh-CN" altLang="en-US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</a:t>
            </a:r>
            <a:r>
              <a:rPr lang="zh-CN" altLang="en-US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因此，必将推动全党形成大抓基层、大抓支部的良好态势，取得明显成效。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bldLvl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8723630" y="2006600"/>
            <a:ext cx="2590800" cy="3556000"/>
            <a:chOff x="1117600" y="2019300"/>
            <a:chExt cx="2590800" cy="3556000"/>
          </a:xfrm>
        </p:grpSpPr>
        <p:sp>
          <p:nvSpPr>
            <p:cNvPr id="2" name="矩形 1"/>
            <p:cNvSpPr/>
            <p:nvPr/>
          </p:nvSpPr>
          <p:spPr>
            <a:xfrm>
              <a:off x="1117600" y="2019300"/>
              <a:ext cx="2590800" cy="3556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215397" y="3429000"/>
              <a:ext cx="2395207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中国共产党支部</a:t>
              </a:r>
              <a:endPara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工作条例</a:t>
              </a:r>
            </a:p>
          </p:txBody>
        </p:sp>
        <p:sp>
          <p:nvSpPr>
            <p:cNvPr id="4" name="PA-任意多边形 29"/>
            <p:cNvSpPr/>
            <p:nvPr>
              <p:custDataLst>
                <p:tags r:id="rId1"/>
              </p:custDataLst>
            </p:nvPr>
          </p:nvSpPr>
          <p:spPr bwMode="auto">
            <a:xfrm>
              <a:off x="2018787" y="2358832"/>
              <a:ext cx="788426" cy="683437"/>
            </a:xfrm>
            <a:custGeom>
              <a:avLst/>
              <a:gdLst>
                <a:gd name="T0" fmla="*/ 803 w 1880"/>
                <a:gd name="T1" fmla="*/ 15 h 1680"/>
                <a:gd name="T2" fmla="*/ 1253 w 1880"/>
                <a:gd name="T3" fmla="*/ 1067 h 1680"/>
                <a:gd name="T4" fmla="*/ 728 w 1880"/>
                <a:gd name="T5" fmla="*/ 540 h 1680"/>
                <a:gd name="T6" fmla="*/ 928 w 1880"/>
                <a:gd name="T7" fmla="*/ 339 h 1680"/>
                <a:gd name="T8" fmla="*/ 803 w 1880"/>
                <a:gd name="T9" fmla="*/ 215 h 1680"/>
                <a:gd name="T10" fmla="*/ 549 w 1880"/>
                <a:gd name="T11" fmla="*/ 267 h 1680"/>
                <a:gd name="T12" fmla="*/ 150 w 1880"/>
                <a:gd name="T13" fmla="*/ 666 h 1680"/>
                <a:gd name="T14" fmla="*/ 376 w 1880"/>
                <a:gd name="T15" fmla="*/ 890 h 1680"/>
                <a:gd name="T16" fmla="*/ 527 w 1880"/>
                <a:gd name="T17" fmla="*/ 741 h 1680"/>
                <a:gd name="T18" fmla="*/ 1052 w 1880"/>
                <a:gd name="T19" fmla="*/ 1266 h 1680"/>
                <a:gd name="T20" fmla="*/ 176 w 1880"/>
                <a:gd name="T21" fmla="*/ 1090 h 1680"/>
                <a:gd name="T22" fmla="*/ 49 w 1880"/>
                <a:gd name="T23" fmla="*/ 1217 h 1680"/>
                <a:gd name="T24" fmla="*/ 159 w 1880"/>
                <a:gd name="T25" fmla="*/ 1357 h 1680"/>
                <a:gd name="T26" fmla="*/ 144 w 1880"/>
                <a:gd name="T27" fmla="*/ 1371 h 1680"/>
                <a:gd name="T28" fmla="*/ 122 w 1880"/>
                <a:gd name="T29" fmla="*/ 1367 h 1680"/>
                <a:gd name="T30" fmla="*/ 0 w 1880"/>
                <a:gd name="T31" fmla="*/ 1494 h 1680"/>
                <a:gd name="T32" fmla="*/ 123 w 1880"/>
                <a:gd name="T33" fmla="*/ 1616 h 1680"/>
                <a:gd name="T34" fmla="*/ 249 w 1880"/>
                <a:gd name="T35" fmla="*/ 1493 h 1680"/>
                <a:gd name="T36" fmla="*/ 245 w 1880"/>
                <a:gd name="T37" fmla="*/ 1470 h 1680"/>
                <a:gd name="T38" fmla="*/ 265 w 1880"/>
                <a:gd name="T39" fmla="*/ 1451 h 1680"/>
                <a:gd name="T40" fmla="*/ 1255 w 1880"/>
                <a:gd name="T41" fmla="*/ 1467 h 1680"/>
                <a:gd name="T42" fmla="*/ 1402 w 1880"/>
                <a:gd name="T43" fmla="*/ 1615 h 1680"/>
                <a:gd name="T44" fmla="*/ 1603 w 1880"/>
                <a:gd name="T45" fmla="*/ 1416 h 1680"/>
                <a:gd name="T46" fmla="*/ 1455 w 1880"/>
                <a:gd name="T47" fmla="*/ 1267 h 1680"/>
                <a:gd name="T48" fmla="*/ 803 w 1880"/>
                <a:gd name="T49" fmla="*/ 15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0" h="1680">
                  <a:moveTo>
                    <a:pt x="803" y="15"/>
                  </a:moveTo>
                  <a:cubicBezTo>
                    <a:pt x="1217" y="170"/>
                    <a:pt x="1468" y="665"/>
                    <a:pt x="1253" y="1067"/>
                  </a:cubicBezTo>
                  <a:cubicBezTo>
                    <a:pt x="728" y="540"/>
                    <a:pt x="728" y="540"/>
                    <a:pt x="728" y="540"/>
                  </a:cubicBezTo>
                  <a:cubicBezTo>
                    <a:pt x="928" y="339"/>
                    <a:pt x="928" y="339"/>
                    <a:pt x="928" y="339"/>
                  </a:cubicBezTo>
                  <a:cubicBezTo>
                    <a:pt x="803" y="215"/>
                    <a:pt x="803" y="215"/>
                    <a:pt x="803" y="215"/>
                  </a:cubicBezTo>
                  <a:cubicBezTo>
                    <a:pt x="733" y="282"/>
                    <a:pt x="623" y="297"/>
                    <a:pt x="549" y="267"/>
                  </a:cubicBezTo>
                  <a:cubicBezTo>
                    <a:pt x="150" y="666"/>
                    <a:pt x="150" y="666"/>
                    <a:pt x="150" y="666"/>
                  </a:cubicBezTo>
                  <a:cubicBezTo>
                    <a:pt x="376" y="890"/>
                    <a:pt x="376" y="890"/>
                    <a:pt x="376" y="890"/>
                  </a:cubicBezTo>
                  <a:cubicBezTo>
                    <a:pt x="527" y="741"/>
                    <a:pt x="527" y="741"/>
                    <a:pt x="527" y="741"/>
                  </a:cubicBezTo>
                  <a:cubicBezTo>
                    <a:pt x="1052" y="1266"/>
                    <a:pt x="1052" y="1266"/>
                    <a:pt x="1052" y="1266"/>
                  </a:cubicBezTo>
                  <a:cubicBezTo>
                    <a:pt x="795" y="1407"/>
                    <a:pt x="439" y="1363"/>
                    <a:pt x="176" y="1090"/>
                  </a:cubicBezTo>
                  <a:cubicBezTo>
                    <a:pt x="49" y="1217"/>
                    <a:pt x="49" y="1217"/>
                    <a:pt x="49" y="1217"/>
                  </a:cubicBezTo>
                  <a:cubicBezTo>
                    <a:pt x="87" y="1270"/>
                    <a:pt x="119" y="1317"/>
                    <a:pt x="159" y="1357"/>
                  </a:cubicBezTo>
                  <a:cubicBezTo>
                    <a:pt x="155" y="1362"/>
                    <a:pt x="144" y="1371"/>
                    <a:pt x="144" y="1371"/>
                  </a:cubicBezTo>
                  <a:cubicBezTo>
                    <a:pt x="137" y="1370"/>
                    <a:pt x="129" y="1367"/>
                    <a:pt x="122" y="1367"/>
                  </a:cubicBezTo>
                  <a:cubicBezTo>
                    <a:pt x="55" y="1367"/>
                    <a:pt x="0" y="1426"/>
                    <a:pt x="0" y="1494"/>
                  </a:cubicBezTo>
                  <a:cubicBezTo>
                    <a:pt x="0" y="1561"/>
                    <a:pt x="55" y="1616"/>
                    <a:pt x="123" y="1616"/>
                  </a:cubicBezTo>
                  <a:cubicBezTo>
                    <a:pt x="191" y="1616"/>
                    <a:pt x="249" y="1561"/>
                    <a:pt x="249" y="1493"/>
                  </a:cubicBezTo>
                  <a:cubicBezTo>
                    <a:pt x="249" y="1485"/>
                    <a:pt x="247" y="1478"/>
                    <a:pt x="245" y="1470"/>
                  </a:cubicBezTo>
                  <a:cubicBezTo>
                    <a:pt x="265" y="1451"/>
                    <a:pt x="265" y="1451"/>
                    <a:pt x="265" y="1451"/>
                  </a:cubicBezTo>
                  <a:cubicBezTo>
                    <a:pt x="567" y="1655"/>
                    <a:pt x="898" y="1680"/>
                    <a:pt x="1255" y="1467"/>
                  </a:cubicBezTo>
                  <a:cubicBezTo>
                    <a:pt x="1402" y="1615"/>
                    <a:pt x="1402" y="1615"/>
                    <a:pt x="1402" y="1615"/>
                  </a:cubicBezTo>
                  <a:cubicBezTo>
                    <a:pt x="1603" y="1416"/>
                    <a:pt x="1603" y="1416"/>
                    <a:pt x="1603" y="1416"/>
                  </a:cubicBezTo>
                  <a:cubicBezTo>
                    <a:pt x="1455" y="1267"/>
                    <a:pt x="1455" y="1267"/>
                    <a:pt x="1455" y="1267"/>
                  </a:cubicBezTo>
                  <a:cubicBezTo>
                    <a:pt x="1880" y="628"/>
                    <a:pt x="1313" y="0"/>
                    <a:pt x="803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pPr>
                <a:defRPr/>
              </a:pPr>
              <a:endParaRPr lang="zh-CN" altLang="en-US" ker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07706" y="438310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（试行）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50744" y="1810348"/>
            <a:ext cx="4020181" cy="466898"/>
            <a:chOff x="5727444" y="1983703"/>
            <a:chExt cx="4020181" cy="466898"/>
          </a:xfrm>
        </p:grpSpPr>
        <p:sp>
          <p:nvSpPr>
            <p:cNvPr id="11" name="箭头: 五边形 10"/>
            <p:cNvSpPr/>
            <p:nvPr/>
          </p:nvSpPr>
          <p:spPr>
            <a:xfrm>
              <a:off x="5727444" y="2009271"/>
              <a:ext cx="4020181" cy="392006"/>
            </a:xfrm>
            <a:prstGeom prst="homePlat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箭头: 五边形 5"/>
            <p:cNvSpPr/>
            <p:nvPr/>
          </p:nvSpPr>
          <p:spPr bwMode="auto">
            <a:xfrm>
              <a:off x="5896480" y="1983703"/>
              <a:ext cx="3682108" cy="466898"/>
            </a:xfrm>
            <a:prstGeom prst="homePlate">
              <a:avLst>
                <a:gd name="adj" fmla="val 24370"/>
              </a:avLst>
            </a:prstGeom>
            <a:noFill/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0" rIns="0" bIns="0" numCol="1" anchor="ctr" anchorCtr="0" compatLnSpc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</a:rPr>
                <a:t>发扬传统，凝聚经验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561915" y="2336987"/>
            <a:ext cx="6190065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条例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以习近平新时代中国特色社会主义思想为指导，既发扬我们党长期积累的党支部建设宝贵传统，又体现党的十八大以来基层创造的好做法好经验，规定明确、符合实际。</a:t>
            </a:r>
            <a:endParaRPr lang="en-US" altLang="zh-CN" sz="1600" kern="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50744" y="3551375"/>
            <a:ext cx="4020181" cy="466898"/>
            <a:chOff x="5727444" y="3724730"/>
            <a:chExt cx="4020181" cy="466898"/>
          </a:xfrm>
        </p:grpSpPr>
        <p:sp>
          <p:nvSpPr>
            <p:cNvPr id="12" name="箭头: 五边形 11"/>
            <p:cNvSpPr/>
            <p:nvPr/>
          </p:nvSpPr>
          <p:spPr>
            <a:xfrm>
              <a:off x="5727444" y="3743187"/>
              <a:ext cx="4020181" cy="392006"/>
            </a:xfrm>
            <a:prstGeom prst="homePlate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箭头: 五边形 7"/>
            <p:cNvSpPr/>
            <p:nvPr/>
          </p:nvSpPr>
          <p:spPr bwMode="auto">
            <a:xfrm>
              <a:off x="5896480" y="3724730"/>
              <a:ext cx="3682108" cy="466898"/>
            </a:xfrm>
            <a:prstGeom prst="homePlate">
              <a:avLst>
                <a:gd name="adj" fmla="val 24370"/>
              </a:avLst>
            </a:prstGeom>
            <a:noFill/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0" rIns="0" bIns="0" numCol="1" anchor="ctr" anchorCtr="0" compatLnSpc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</a:rPr>
                <a:t>推动全面从严治党向基层延伸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561915" y="4104509"/>
            <a:ext cx="6190065" cy="1254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制定和实施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条例</a:t>
            </a:r>
            <a:r>
              <a:rPr lang="en-US" altLang="zh-CN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，是推动全面从严治党向基层延伸的重要举措，为新时代党支部建设提供了基本遵循，对</a:t>
            </a:r>
            <a:r>
              <a:rPr lang="zh-CN" altLang="en-US" sz="1600" b="1" kern="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加强党的组织体系建设，全面提升党支部组织力、强化党支部政治功能，巩固党长期执政的组织基础</a:t>
            </a:r>
            <a:r>
              <a:rPr lang="zh-CN" altLang="en-US" sz="1600" kern="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，意义十分重要。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500">
        <p:random/>
      </p:transition>
    </mc:Choice>
    <mc:Fallback xmlns="">
      <p:transition spd="slow" advTm="5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cos(4*pi*$)*(1-$)^2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823066" y="1579517"/>
            <a:ext cx="3336451" cy="418011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 bwMode="auto">
          <a:xfrm>
            <a:off x="4500446" y="2073093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第一章：总则</a:t>
            </a:r>
          </a:p>
        </p:txBody>
      </p:sp>
      <p:sp>
        <p:nvSpPr>
          <p:cNvPr id="24" name="矩形: 圆角 23"/>
          <p:cNvSpPr/>
          <p:nvPr/>
        </p:nvSpPr>
        <p:spPr bwMode="auto">
          <a:xfrm>
            <a:off x="4500446" y="3010123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第二章：组织设置</a:t>
            </a:r>
          </a:p>
        </p:txBody>
      </p:sp>
      <p:sp>
        <p:nvSpPr>
          <p:cNvPr id="25" name="矩形: 圆角 24"/>
          <p:cNvSpPr/>
          <p:nvPr/>
        </p:nvSpPr>
        <p:spPr bwMode="auto">
          <a:xfrm>
            <a:off x="4500446" y="3947153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第三章：基本任务</a:t>
            </a:r>
          </a:p>
        </p:txBody>
      </p:sp>
      <p:sp>
        <p:nvSpPr>
          <p:cNvPr id="26" name="矩形: 圆角 25"/>
          <p:cNvSpPr/>
          <p:nvPr/>
        </p:nvSpPr>
        <p:spPr bwMode="auto">
          <a:xfrm>
            <a:off x="4500446" y="4884182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第四章：工作机制</a:t>
            </a:r>
          </a:p>
        </p:txBody>
      </p:sp>
      <p:sp>
        <p:nvSpPr>
          <p:cNvPr id="27" name="矩形: 圆角 26"/>
          <p:cNvSpPr/>
          <p:nvPr/>
        </p:nvSpPr>
        <p:spPr bwMode="auto">
          <a:xfrm>
            <a:off x="7890207" y="2073093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第五章：组织生活</a:t>
            </a:r>
          </a:p>
        </p:txBody>
      </p:sp>
      <p:sp>
        <p:nvSpPr>
          <p:cNvPr id="28" name="矩形: 圆角 27"/>
          <p:cNvSpPr/>
          <p:nvPr/>
        </p:nvSpPr>
        <p:spPr bwMode="auto">
          <a:xfrm>
            <a:off x="7890207" y="3010123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第六章：党支部委员会建设</a:t>
            </a:r>
          </a:p>
        </p:txBody>
      </p:sp>
      <p:sp>
        <p:nvSpPr>
          <p:cNvPr id="29" name="矩形: 圆角 28"/>
          <p:cNvSpPr/>
          <p:nvPr/>
        </p:nvSpPr>
        <p:spPr bwMode="auto">
          <a:xfrm>
            <a:off x="7890207" y="3947153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第七章：领导保障</a:t>
            </a:r>
          </a:p>
        </p:txBody>
      </p:sp>
      <p:sp>
        <p:nvSpPr>
          <p:cNvPr id="30" name="矩形: 圆角 29"/>
          <p:cNvSpPr/>
          <p:nvPr/>
        </p:nvSpPr>
        <p:spPr bwMode="auto">
          <a:xfrm>
            <a:off x="7890207" y="4884182"/>
            <a:ext cx="2961418" cy="514876"/>
          </a:xfrm>
          <a:prstGeom prst="roundRect">
            <a:avLst>
              <a:gd name="adj" fmla="val 9995"/>
            </a:avLst>
          </a:prstGeom>
          <a:gradFill>
            <a:gsLst>
              <a:gs pos="58000">
                <a:schemeClr val="accent2"/>
              </a:gs>
              <a:gs pos="100000">
                <a:srgbClr val="C80000"/>
              </a:gs>
              <a:gs pos="0">
                <a:srgbClr val="F20000"/>
              </a:gs>
            </a:gsLst>
            <a:lin ang="5400000" scaled="0"/>
          </a:gradFill>
          <a:ln w="12700" cap="flat">
            <a:solidFill>
              <a:schemeClr val="bg1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第八章：附则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21796" y="4884182"/>
            <a:ext cx="3592506" cy="4020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lnSpc>
                <a:spcPct val="120000"/>
              </a:lnSpc>
              <a:spcAft>
                <a:spcPts val="1000"/>
              </a:spcAft>
              <a:defRPr kern="0">
                <a:latin typeface="仿宋_GB2312" panose="02010609030101010101" pitchFamily="49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共分为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章，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37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条，</a:t>
            </a:r>
            <a:r>
              <a:rPr lang="en-US" altLang="zh-CN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7300</a:t>
            </a:r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余字。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272075" y="3513092"/>
            <a:ext cx="2395207" cy="1354217"/>
            <a:chOff x="1272075" y="3513092"/>
            <a:chExt cx="2395207" cy="1354217"/>
          </a:xfrm>
        </p:grpSpPr>
        <p:sp>
          <p:nvSpPr>
            <p:cNvPr id="34" name="矩形 33"/>
            <p:cNvSpPr/>
            <p:nvPr/>
          </p:nvSpPr>
          <p:spPr>
            <a:xfrm>
              <a:off x="1272075" y="3513092"/>
              <a:ext cx="2395207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中国共产党支部</a:t>
              </a:r>
              <a:endParaRPr lang="en-US" altLang="zh-CN" sz="2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工作条例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864384" y="446719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（试行）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81454" y="3392095"/>
            <a:ext cx="553587" cy="553587"/>
            <a:chOff x="3423048" y="3797564"/>
            <a:chExt cx="553587" cy="553587"/>
          </a:xfrm>
        </p:grpSpPr>
        <p:sp>
          <p:nvSpPr>
            <p:cNvPr id="38" name="椭圆 37"/>
            <p:cNvSpPr/>
            <p:nvPr/>
          </p:nvSpPr>
          <p:spPr>
            <a:xfrm>
              <a:off x="3423048" y="3797564"/>
              <a:ext cx="553587" cy="5535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箭头: V 形 36"/>
            <p:cNvSpPr/>
            <p:nvPr/>
          </p:nvSpPr>
          <p:spPr>
            <a:xfrm>
              <a:off x="3586144" y="3929348"/>
              <a:ext cx="290017" cy="290017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75" y="1540129"/>
            <a:ext cx="2095680" cy="2095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700">
        <p:random/>
      </p:transition>
    </mc:Choice>
    <mc:Fallback xmlns="">
      <p:transition spd="slow" advTm="4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1124" y="1598395"/>
            <a:ext cx="9859916" cy="8054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  <a:spcAft>
                <a:spcPts val="1000"/>
              </a:spcAft>
            </a:pPr>
            <a:r>
              <a:rPr lang="zh-CN" altLang="en-US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总则共有三条（第</a:t>
            </a:r>
            <a:r>
              <a:rPr lang="en-US" altLang="zh-CN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zh-CN" altLang="en-US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－</a:t>
            </a:r>
            <a:r>
              <a:rPr lang="en-US" altLang="zh-CN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条），分别交待了</a:t>
            </a:r>
            <a:r>
              <a:rPr lang="en-US" altLang="zh-CN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《</a:t>
            </a:r>
            <a:r>
              <a:rPr lang="zh-CN" altLang="en-US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条例</a:t>
            </a:r>
            <a:r>
              <a:rPr lang="en-US" altLang="zh-CN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》</a:t>
            </a:r>
            <a:r>
              <a:rPr lang="zh-CN" altLang="en-US" sz="2000" b="1" kern="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制订的背景、党支部的职责、党支部需要遵循的原则。</a:t>
            </a:r>
          </a:p>
        </p:txBody>
      </p:sp>
      <p:sp>
        <p:nvSpPr>
          <p:cNvPr id="7" name="矩形: 圆角 6"/>
          <p:cNvSpPr/>
          <p:nvPr/>
        </p:nvSpPr>
        <p:spPr bwMode="auto">
          <a:xfrm>
            <a:off x="4483284" y="2525388"/>
            <a:ext cx="3022232" cy="4830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制订背景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3833" y="3122520"/>
            <a:ext cx="9637790" cy="12954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defRPr sz="1600" kern="100">
                <a:latin typeface="+mj-ea"/>
                <a:ea typeface="+mj-ea"/>
                <a:cs typeface="仿宋_GB2312" panose="02010609030101010101" pitchFamily="49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为了坚持和加强党的全面领导，弘扬“支部建在连上”光荣传统，落实党要管党、全面从严治党要求，全面提升党支部组织力，强化党支部政治功能，充分发挥党支部战斗堡垒作用，巩固党长期执政的组织基础，根据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《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中国共产党章程</a:t>
            </a:r>
            <a:r>
              <a:rPr lang="en-US" altLang="zh-CN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》</a:t>
            </a:r>
            <a:r>
              <a:rPr lang="zh-CN" altLang="en-US" sz="18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和有关党内法规，制定本条例。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84" y="4162134"/>
            <a:ext cx="9859916" cy="2654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500">
        <p:random/>
      </p:transition>
    </mc:Choice>
    <mc:Fallback xmlns="">
      <p:transition spd="slow" advTm="2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2"/>
          <p:cNvSpPr txBox="1"/>
          <p:nvPr/>
        </p:nvSpPr>
        <p:spPr>
          <a:xfrm>
            <a:off x="1146810" y="342900"/>
            <a:ext cx="2345055" cy="4305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0" i="0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方正小标宋简体" panose="02010601030101010101" pitchFamily="2" charset="-122"/>
                <a:ea typeface="方正中雅宋_GBK" panose="02000000000000000000" pitchFamily="2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第一章：总则</a:t>
            </a:r>
          </a:p>
        </p:txBody>
      </p:sp>
      <p:sp>
        <p:nvSpPr>
          <p:cNvPr id="7" name="矩形: 圆角 6"/>
          <p:cNvSpPr/>
          <p:nvPr/>
        </p:nvSpPr>
        <p:spPr bwMode="auto">
          <a:xfrm>
            <a:off x="4483284" y="1602508"/>
            <a:ext cx="3022232" cy="4830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rPr>
              <a:t>党支部职能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23833" y="2384432"/>
            <a:ext cx="9637790" cy="4644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defRPr sz="1600" kern="100">
                <a:latin typeface="+mj-ea"/>
                <a:ea typeface="+mj-ea"/>
                <a:cs typeface="仿宋_GB2312" panose="02010609030101010101" pitchFamily="49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党支部是党的基础组织，是党在社会基层组织中的战斗堡垒</a:t>
            </a:r>
          </a:p>
        </p:txBody>
      </p:sp>
      <p:sp>
        <p:nvSpPr>
          <p:cNvPr id="9" name="矩形: 圆角 8"/>
          <p:cNvSpPr/>
          <p:nvPr/>
        </p:nvSpPr>
        <p:spPr bwMode="auto">
          <a:xfrm>
            <a:off x="2339833" y="3182257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直接教育党员</a:t>
            </a:r>
          </a:p>
        </p:txBody>
      </p:sp>
      <p:sp>
        <p:nvSpPr>
          <p:cNvPr id="10" name="矩形: 圆角 9"/>
          <p:cNvSpPr/>
          <p:nvPr/>
        </p:nvSpPr>
        <p:spPr bwMode="auto">
          <a:xfrm>
            <a:off x="4277815" y="3182257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管理党员</a:t>
            </a:r>
          </a:p>
        </p:txBody>
      </p:sp>
      <p:sp>
        <p:nvSpPr>
          <p:cNvPr id="11" name="矩形: 圆角 10"/>
          <p:cNvSpPr/>
          <p:nvPr/>
        </p:nvSpPr>
        <p:spPr bwMode="auto">
          <a:xfrm>
            <a:off x="6147558" y="3182257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监督党员</a:t>
            </a:r>
          </a:p>
        </p:txBody>
      </p:sp>
      <p:sp>
        <p:nvSpPr>
          <p:cNvPr id="12" name="矩形: 圆角 11"/>
          <p:cNvSpPr/>
          <p:nvPr/>
        </p:nvSpPr>
        <p:spPr bwMode="auto">
          <a:xfrm>
            <a:off x="8085540" y="3182257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组织群众</a:t>
            </a:r>
          </a:p>
        </p:txBody>
      </p:sp>
      <p:sp>
        <p:nvSpPr>
          <p:cNvPr id="13" name="矩形: 圆角 12"/>
          <p:cNvSpPr/>
          <p:nvPr/>
        </p:nvSpPr>
        <p:spPr bwMode="auto">
          <a:xfrm>
            <a:off x="3271646" y="4117610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宣传群众</a:t>
            </a:r>
          </a:p>
        </p:txBody>
      </p:sp>
      <p:sp>
        <p:nvSpPr>
          <p:cNvPr id="14" name="矩形: 圆角 13"/>
          <p:cNvSpPr/>
          <p:nvPr/>
        </p:nvSpPr>
        <p:spPr bwMode="auto">
          <a:xfrm>
            <a:off x="5222710" y="4113636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凝聚群众</a:t>
            </a:r>
          </a:p>
        </p:txBody>
      </p:sp>
      <p:sp>
        <p:nvSpPr>
          <p:cNvPr id="15" name="矩形: 圆角 14"/>
          <p:cNvSpPr/>
          <p:nvPr/>
        </p:nvSpPr>
        <p:spPr bwMode="auto">
          <a:xfrm>
            <a:off x="7173774" y="4113636"/>
            <a:ext cx="1186455" cy="1111571"/>
          </a:xfrm>
          <a:prstGeom prst="roundRect">
            <a:avLst>
              <a:gd name="adj" fmla="val 7164"/>
            </a:avLst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服务群众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RESOURCELIBID_ANIM" val="4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  <p:tag name="RESOURCELIBID_ANIM" val="4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RESOURCELIBID_ANIM" val="4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RESOURCELIBID_ANIM" val="4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RESOURCELIBID_ANIM" val="4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RESOURCELIBID_ANIM" val="4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RESOURCELIBID_ANIM" val="4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  <p:tag name="RESOURCELIBID_ANIM" val="4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  <p:tag name="RESOURCELIBID_ANIM" val="4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  <p:tag name="RESOURCELIBID_ANIM" val="4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"/>
  <p:tag name="RESOURCELIBID_ANIM" val="431"/>
</p:tagLst>
</file>

<file path=ppt/theme/theme1.xml><?xml version="1.0" encoding="utf-8"?>
<a:theme xmlns:a="http://schemas.openxmlformats.org/drawingml/2006/main" name="果壳资源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DE0000"/>
      </a:accent1>
      <a:accent2>
        <a:srgbClr val="B60000"/>
      </a:accent2>
      <a:accent3>
        <a:srgbClr val="960000"/>
      </a:accent3>
      <a:accent4>
        <a:srgbClr val="FF0000"/>
      </a:accent4>
      <a:accent5>
        <a:srgbClr val="D10000"/>
      </a:accent5>
      <a:accent6>
        <a:srgbClr val="810000"/>
      </a:accent6>
      <a:hlink>
        <a:srgbClr val="4472C4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3404</Words>
  <Application>Microsoft Office PowerPoint</Application>
  <PresentationFormat>宽屏</PresentationFormat>
  <Paragraphs>328</Paragraphs>
  <Slides>35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等线 Light</vt:lpstr>
      <vt:lpstr>华文新魏</vt:lpstr>
      <vt:lpstr>思源黑体 CN Bold</vt:lpstr>
      <vt:lpstr>思源黑体 CN Medium</vt:lpstr>
      <vt:lpstr>微软雅黑</vt:lpstr>
      <vt:lpstr>Arial</vt:lpstr>
      <vt:lpstr>Calibri</vt:lpstr>
      <vt:lpstr>Impact</vt:lpstr>
      <vt:lpstr>Wingdings</vt:lpstr>
      <vt:lpstr>果壳资源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ada tang</cp:lastModifiedBy>
  <cp:revision>2</cp:revision>
  <dcterms:created xsi:type="dcterms:W3CDTF">2018-12-06T01:07:00Z</dcterms:created>
  <dcterms:modified xsi:type="dcterms:W3CDTF">2019-09-03T07:47:41Z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</Properties>
</file>